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Pulipuli Che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C382D59-3CEC-4411-929B-A67B9484DD3C}">
  <a:tblStyle styleId="{BC382D59-3CEC-4411-929B-A67B9484DD3C}" styleName="Table_0"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FF3F9"/>
          </a:solidFill>
        </a:fill>
      </a:tcStyle>
    </a:wholeTbl>
    <a:band1H>
      <a:tcTxStyle/>
      <a:tcStyle>
        <a:fill>
          <a:solidFill>
            <a:srgbClr val="DBE5F1"/>
          </a:solidFill>
        </a:fill>
      </a:tcStyle>
    </a:band1H>
    <a:band2H>
      <a:tcTxStyle/>
    </a:band2H>
    <a:band1V>
      <a:tcTxStyle/>
      <a:tcStyle>
        <a:fill>
          <a:solidFill>
            <a:srgbClr val="DBE5F1"/>
          </a:solidFill>
        </a:fill>
      </a:tcStyle>
    </a:band1V>
    <a:band2V>
      <a:tcTxStyle/>
    </a:band2V>
    <a:lastCol>
      <a:tcTxStyle b="on" i="off">
        <a:font>
          <a:latin typeface="Cambria"/>
          <a:ea typeface="Cambria"/>
          <a:cs typeface="Cambria"/>
        </a:font>
        <a:srgbClr val="FFFFFF"/>
      </a:tcTxStyle>
      <a:tcStyle>
        <a:fill>
          <a:solidFill>
            <a:srgbClr val="4F81BD"/>
          </a:solidFill>
        </a:fill>
      </a:tcStyle>
    </a:lastCol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fill>
          <a:solidFill>
            <a:srgbClr val="4F81BD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rgbClr val="4F81BD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rgbClr val="4F81BD"/>
          </a:solidFill>
        </a:fill>
      </a:tcStyle>
    </a:firstRow>
    <a:neCell>
      <a:tcTxStyle/>
    </a:neCell>
    <a:nwCell>
      <a:tcTxStyle/>
    </a:nwCell>
  </a:tblStyle>
  <a:tblStyle styleId="{CC685A6E-4029-45EA-993C-7ACA7909E05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BDBC817-1ED7-4471-BE3F-A07C1A2F0132}" styleName="Table_2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0" Type="http://schemas.openxmlformats.org/officeDocument/2006/relationships/slide" Target="slides/slide12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7-03-31T06:31:01.458">
    <p:pos x="6000" y="0"/>
    <p:text>地球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har char="●"/>
              <a:defRPr/>
            </a:lvl1pPr>
            <a:lvl2pPr indent="0" lvl="1" marL="457200" marR="0" rtl="0" algn="l">
              <a:spcBef>
                <a:spcPts val="0"/>
              </a:spcBef>
              <a:buChar char="○"/>
              <a:defRPr/>
            </a:lvl2pPr>
            <a:lvl3pPr indent="0" lvl="2" marL="914400" marR="0" rtl="0" algn="l">
              <a:spcBef>
                <a:spcPts val="0"/>
              </a:spcBef>
              <a:buChar char="■"/>
              <a:defRPr/>
            </a:lvl3pPr>
            <a:lvl4pPr indent="0" lvl="3" marL="1371600" marR="0" rtl="0" algn="l">
              <a:spcBef>
                <a:spcPts val="0"/>
              </a:spcBef>
              <a:buChar char="●"/>
              <a:defRPr/>
            </a:lvl4pPr>
            <a:lvl5pPr indent="0" lvl="4" marL="1828800" marR="0" rtl="0" algn="l">
              <a:spcBef>
                <a:spcPts val="0"/>
              </a:spcBef>
              <a:buChar char="○"/>
              <a:defRPr/>
            </a:lvl5pPr>
            <a:lvl6pPr indent="0" lvl="5" marL="2286000" marR="0" rtl="0" algn="l">
              <a:spcBef>
                <a:spcPts val="0"/>
              </a:spcBef>
              <a:buChar char="■"/>
              <a:defRPr/>
            </a:lvl6pPr>
            <a:lvl7pPr indent="0" lvl="6" marL="2743200" marR="0" rtl="0" algn="l">
              <a:spcBef>
                <a:spcPts val="0"/>
              </a:spcBef>
              <a:buChar char="●"/>
              <a:defRPr/>
            </a:lvl7pPr>
            <a:lvl8pPr indent="0" lvl="7" marL="3200400" marR="0" rtl="0" algn="l">
              <a:spcBef>
                <a:spcPts val="0"/>
              </a:spcBef>
              <a:buChar char="○"/>
              <a:defRPr/>
            </a:lvl8pPr>
            <a:lvl9pPr indent="0" lvl="8" marL="3657600" marR="0" rtl="0" algn="l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zeiKFo6LGlrcBkL2-rUxj0mxwEssluxC8RB0meSOudk/pub?start=false&amp;loop=false&amp;delayms=3000" TargetMode="External"/><Relationship Id="rId3" Type="http://schemas.openxmlformats.org/officeDocument/2006/relationships/hyperlink" Target="https://docs.google.com/presentation/d/1zeiKFo6LGlrcBkL2-rUxj0mxwEssluxC8RB0meSOudk/edit?usp=sharing" TargetMode="External"/><Relationship Id="rId4" Type="http://schemas.openxmlformats.org/officeDocument/2006/relationships/hyperlink" Target="https://docs.google.com/presentation/d/1zeiKFo6LGlrcBkL2-rUxj0mxwEssluxC8RB0meSOudk/export/pptx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FMJz4rWNGuJnSVEwJG5vFx_0lpLk0VqNTCO0oEHokPs/pub" TargetMode="Externa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3rKy4T1QyQyokTg2yAO0RJJOuzoY8gwWeyIcuGteglY/export?format=csv" TargetMode="Externa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acfetaiwan.com.tw/3121/%E6%89%BE%E5%87%BA%E7%9C%9F%E7%9B%B8%EF%BC%9A%E6%9C%89%E6%95%88%E7%9A%84%E8%A8%AA%E8%AB%87%E8%88%87%E6%BA%9D%E9%80%9A%E6%8A%80%E5%B7%A7%EF%BC%88%EF%BD%81%EF%BD%83%EF%BD%86%EF%BD%85%EF%BC%89" TargetMode="External"/><Relationship Id="rId3" Type="http://schemas.openxmlformats.org/officeDocument/2006/relationships/hyperlink" Target="https://www.fingerdaily.com/thread-61680-1-1.html" TargetMode="External"/><Relationship Id="rId4" Type="http://schemas.openxmlformats.org/officeDocument/2006/relationships/hyperlink" Target="http://www.bbc.co.uk/education/guides/zp3gr82/revision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jaHDl0692t5OHzRlE4YOXJiRKTgv5xQajl_wqWGlQUY/export?format=csv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jaHDl0692t5OHzRlE4YOXJiRKTgv5xQajl_wqWGlQUY/export?format=csv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ulipulichen.github.io/jieba-js/weka_csv_arff.html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tt01.cc/post_4570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tt01.cc/post_4570" TargetMode="Externa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360doc.com/content/12/0427/10/2198695_206865808.shtml" TargetMode="Externa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ulipulichen.github.io/jieba-js/weka_arff_csv.html" TargetMode="Externa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ulipulichen.github.io/jieba-js/weka_arff_csv.html" TargetMode="Externa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pulipulichen.github.io/jieba-js/weka_arff_csv.html" TargetMode="Externa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放映版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https://docs.google.com/presentation/d/1zeiKFo6LGlrcBkL2-rUxj0mxwEssluxC8RB0meSOudk/pub?start=false&amp;loop=false&amp;delayms=3000</a:t>
            </a:r>
            <a:r>
              <a:rPr lang="zh-TW"/>
              <a:t>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Google簡報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https://docs.google.com/presentation/d/1zeiKFo6LGlrcBkL2-rUxj0mxwEssluxC8RB0meSOudk/edit?usp=sharing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PowerPoint格式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https://docs.google.com/presentation/d/1zeiKFo6LGlrcBkL2-rUxj0mxwEssluxC8RB0meSOudk/export/pptx</a:t>
            </a:r>
            <a:r>
              <a:rPr lang="zh-TW"/>
              <a:t> </a:t>
            </a:r>
          </a:p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Weka 3.8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https://docs.google.com/document/d/1FMJz4rWNGuJnSVEwJG5vFx_0lpLk0VqNTCO0oEHokPs/pub</a:t>
            </a:r>
            <a:r>
              <a:rPr lang="zh-TW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" name="Shape 32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Shape 165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Shape 165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4" name="Shape 165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Shape 166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Shape 166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5" name="Shape 166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Shape 168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Shape 168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6" name="Shape 168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Shape 170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Shape 170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https://www.wikiwand.com/zh-tw/%E5%8A%A9%E8%A9%9E</a:t>
            </a:r>
          </a:p>
        </p:txBody>
      </p:sp>
      <p:sp>
        <p:nvSpPr>
          <p:cNvPr id="1704" name="Shape 170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Shape 172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Shape 172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5" name="Shape 172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Shape 173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Shape 173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tf = 1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1/2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0" name="Shape 174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Shape 175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Shape 175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7" name="Shape 175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Shape 178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Shape 178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6" name="Shape 178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Shape 181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Shape 181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5" name="Shape 181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Shape 184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3" name="Shape 184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4" name="Shape 184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" name="Shape 34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Shape 187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Shape 187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5" name="Shape 187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Shape 188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Shape 188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0" name="Shape 189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Shape 190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Shape 190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5" name="Shape 190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Shape 191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Shape 191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0" name="Shape 192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Shape 192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Shape 193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1" name="Shape 193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Shape 195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Shape 195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4" name="Shape 195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Shape 196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Shape 196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6" name="Shape 196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Shape 197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Shape 198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1" name="Shape 198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Shape 200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7" name="Shape 200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8" name="Shape 200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3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Shape 20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Shape 201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6" name="Shape 201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Shape 203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Shape 203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http://i.dailymail.co.uk/i/pix/2016/07/11/22/362C1F5300000578-0-image-a-52_1468274192045.jpg</a:t>
            </a:r>
          </a:p>
        </p:txBody>
      </p:sp>
      <p:sp>
        <p:nvSpPr>
          <p:cNvPr id="2034" name="Shape 203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Shape 204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5" name="Shape 204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6" name="Shape 204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5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Shape 205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7" name="Shape 205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https://www.wired.com/2013/05/robot-learns-to-pour-beer-by-predicting-your-future/</a:t>
            </a:r>
          </a:p>
        </p:txBody>
      </p:sp>
      <p:sp>
        <p:nvSpPr>
          <p:cNvPr id="2058" name="Shape 205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Shape 206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Shape 206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https://docs.google.com/spreadsheets/d/13rKy4T1QyQyokTg2yAO0RJJOuzoY8gwWeyIcuGteglY/export?format=csv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7" name="Shape 206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Shape 208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Shape 208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4" name="Shape 208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" name="Shape 39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" name="Shape 43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https://www.wikiwand.com/zh-tw/%E5%8A%A9%E8%A9%9E</a:t>
            </a:r>
          </a:p>
        </p:txBody>
      </p:sp>
      <p:sp>
        <p:nvSpPr>
          <p:cNvPr id="448" name="Shape 44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https://www.wikiwand.com/zh-tw/%E5%8A%A9%E8%A9%9E</a:t>
            </a:r>
          </a:p>
        </p:txBody>
      </p:sp>
      <p:sp>
        <p:nvSpPr>
          <p:cNvPr id="466" name="Shape 46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http://www.acfetaiwan.com.tw/3121/%E6%89%BE%E5%87%BA%E7%9C%9F%E7%9B%B8%EF%BC%9A%E6%9C%89%E6%95%88%E7%9A%84%E8%A8%AA%E8%AB%87%E8%88%87%E6%BA%9D%E9%80%9A%E6%8A%80%E5%B7%A7%EF%BC%88%EF%BD%81%EF%BD%83%EF%BD%86%EF%BD%85%EF%BC%89</a:t>
            </a:r>
            <a:r>
              <a:rPr lang="zh-TW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https://www.fingerdaily.com/thread-61680-1-1.html</a:t>
            </a:r>
            <a:r>
              <a:rPr lang="zh-TW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http://www.bbc.co.uk/education/guides/zp3gr82/revision</a:t>
            </a:r>
            <a:r>
              <a:rPr lang="zh-TW"/>
              <a:t> </a:t>
            </a:r>
          </a:p>
        </p:txBody>
      </p:sp>
      <p:sp>
        <p:nvSpPr>
          <p:cNvPr id="179" name="Shape 17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https://www.wikiwand.com/zh-tw/%E5%8A%A9%E8%A9%9E</a:t>
            </a:r>
          </a:p>
        </p:txBody>
      </p:sp>
      <p:sp>
        <p:nvSpPr>
          <p:cNvPr id="483" name="Shape 48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1" name="Shape 50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原始文本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斷詞處理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文字向量化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2" name="Shape 52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1" name="Shape 54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⬜</a:t>
            </a:r>
          </a:p>
        </p:txBody>
      </p:sp>
      <p:sp>
        <p:nvSpPr>
          <p:cNvPr id="551" name="Shape 55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Shape 56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" name="Shape 56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Shape 58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9" name="Shape 58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" name="Shape 60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Shape 61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" name="Shape 61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Shape 64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" name="Shape 64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Shape 65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5" name="Shape 65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Shape 68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1" name="Shape 68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Shape 69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7" name="Shape 69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Shape 71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https://docs.google.com/spreadsheets/d/1jaHDl0692t5OHzRlE4YOXJiRKTgv5xQajl_wqWGlQUY/export?format=csv</a:t>
            </a:r>
            <a:r>
              <a:rPr lang="zh-TW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2" name="Shape 71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Shape 72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7" name="Shape 72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Shape 74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https://docs.google.com/spreadsheets/d/1jaHDl0692t5OHzRlE4YOXJiRKTgv5xQajl_wqWGlQUY/export?format=csv</a:t>
            </a:r>
            <a:r>
              <a:rPr lang="zh-TW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2" name="Shape 74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Shape 75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http://pulipulichen.github.io/jieba-js/weka_csv_arff.html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[貼上]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[分析]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[下載]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7" name="Shape 75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Shape 76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0" name="Shape 77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Shape 79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1" name="Shape 79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http://ptt01.cc/post_4570</a:t>
            </a:r>
            <a:r>
              <a:rPr lang="zh-TW"/>
              <a:t> </a:t>
            </a:r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Shape 81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6" name="Shape 81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Shape 83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7" name="Shape 83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Shape 84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5" name="Shape 84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Shape 85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" name="Shape 85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Shape 87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1" name="Shape 87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Shape 88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3" name="Shape 88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Shape 89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資料準備：CSV -&gt; ARFF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資料前處理 &amp; 分類：建立模型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評估模型正確率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取得未知案例分類結果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8" name="Shape 89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Shape 92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3" name="Shape 92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Shape 94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" name="Shape 94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Shape 94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9" name="Shape 94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http://ptt01.cc/post_4570</a:t>
            </a:r>
            <a:r>
              <a:rPr lang="zh-TW"/>
              <a:t> </a:t>
            </a:r>
          </a:p>
        </p:txBody>
      </p:sp>
      <p:sp>
        <p:nvSpPr>
          <p:cNvPr id="249" name="Shape 24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Shape 96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6" name="Shape 96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Shape 98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zh-TW"/>
              <a:t>資料說明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3" name="Shape 98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99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Shape 99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6" name="Shape 99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Shape 100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9" name="Shape 100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Shape 102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4" name="Shape 102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Shape 103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7" name="Shape 103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Shape 104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0" name="Shape 105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Shape 105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0" name="Shape 106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Shape 107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1" name="Shape 107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Shape 107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0" name="Shape 108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http://www.360doc.com/content/12/0427/10/2198695_206865808.shtml</a:t>
            </a:r>
            <a:r>
              <a:rPr lang="zh-TW"/>
              <a:t> </a:t>
            </a:r>
          </a:p>
        </p:txBody>
      </p:sp>
      <p:sp>
        <p:nvSpPr>
          <p:cNvPr id="282" name="Shape 28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Shape 108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8" name="Shape 108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Shape 109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9" name="Shape 109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Shape 114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6" name="Shape 114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Shape 115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7" name="Shape 115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Shape 116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Shape 116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0" name="Shape 117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Shape 117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Shape 118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1" name="Shape 118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Shape 119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Shape 119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3" name="Shape 119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Shape 120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1" name="Shape 120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Shape 121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Shape 121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2" name="Shape 121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Shape 123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1" name="Shape 123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hape 124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Shape 124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6" name="Shape 124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Shape 126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Shape 126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3" name="Shape 126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hape 127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Shape 127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5" name="Shape 127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hape 129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Shape 129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http://pulipulichen.github.io/jieba-js/weka_arff_csv.html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2" name="Shape 129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hape 130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Shape 130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http://pulipulichen.github.io/jieba-js/weka_arff_csv.html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7" name="Shape 130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Shape 132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http://pulipulichen.github.io/jieba-js/weka_arff_csv.html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9" name="Shape 132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Shape 134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Shape 134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2" name="Shape 134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Shape 135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Shape 135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7" name="Shape 135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Shape 136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0" name="Shape 137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Shape 138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1" name="Shape 138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2" name="Shape 138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Shape 139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Shape 139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3" name="Shape 139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Shape 140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Shape 140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3" name="Shape 140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Shape 141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Shape 141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4" name="Shape 141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Shape 142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Shape 142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2" name="Shape 142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Shape 145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Shape 145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7" name="Shape 145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Shape 146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Shape 146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8" name="Shape 146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Shape 148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1" name="Shape 148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Shape 148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Shape 148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9" name="Shape 148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Shape 150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Shape 150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2" name="Shape 150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Shape 15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Shape 151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6" name="Shape 151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Shape 152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Shape 152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9" name="Shape 152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Shape 154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3" name="Shape 154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4" name="Shape 154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Shape 155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Shape 155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8" name="Shape 155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Shape 156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Shape 156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9" name="Shape 156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Shape 158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Shape 158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3" name="Shape 158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Shape 159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Shape 159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9" name="Shape 159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Shape 160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Shape 160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8" name="Shape 160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Shape 16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Shape 161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6" name="Shape 161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Shape 162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4" name="Shape 162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籃球運動 於 1891 年 起源於 美國</a:t>
            </a:r>
          </a:p>
        </p:txBody>
      </p:sp>
      <p:sp>
        <p:nvSpPr>
          <p:cNvPr id="1625" name="Shape 162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1" name="Shape 164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2" name="Shape 164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3.jpg"/><Relationship Id="rId4" Type="http://schemas.openxmlformats.org/officeDocument/2006/relationships/image" Target="../media/image16.png"/><Relationship Id="rId5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3.jpg"/><Relationship Id="rId4" Type="http://schemas.openxmlformats.org/officeDocument/2006/relationships/image" Target="../media/image16.png"/><Relationship Id="rId5" Type="http://schemas.openxmlformats.org/officeDocument/2006/relationships/image" Target="../media/image8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19.gif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title">
  <p:cSld name="標題投影片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pic>
        <p:nvPicPr>
          <p:cNvPr id="17" name="Shape 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兩項物件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75" name="Shape 7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兩項物件 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533400" y="1791150"/>
            <a:ext cx="8191500" cy="2339700"/>
          </a:xfrm>
          <a:prstGeom prst="rect">
            <a:avLst/>
          </a:prstGeom>
          <a:noFill/>
          <a:ln cap="flat" cmpd="sng" w="9525">
            <a:solidFill>
              <a:srgbClr val="434343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2" type="body"/>
          </p:nvPr>
        </p:nvSpPr>
        <p:spPr>
          <a:xfrm>
            <a:off x="533250" y="4130850"/>
            <a:ext cx="8191500" cy="2372100"/>
          </a:xfrm>
          <a:prstGeom prst="rect">
            <a:avLst/>
          </a:prstGeom>
          <a:noFill/>
          <a:ln cap="flat" cmpd="sng" w="9525">
            <a:solidFill>
              <a:srgbClr val="434343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81" name="Shape 8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2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Shape 8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84" name="Shape 8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Shape 85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Shape 86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91" name="Shape 91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2 1">
    <p:bg>
      <p:bgPr>
        <a:solidFill>
          <a:srgbClr val="FFFFF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Shape 94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95" name="Shape 9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Shape 96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descr="[Slide] 實作 Practice slide"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276" y="2802425"/>
            <a:ext cx="3632050" cy="3450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10230" l="0" r="5238" t="0"/>
          <a:stretch/>
        </p:blipFill>
        <p:spPr>
          <a:xfrm>
            <a:off x="5796136" y="4293096"/>
            <a:ext cx="3347864" cy="255833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80" cy="7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 b="53230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章節標題 1">
    <p:bg>
      <p:bgPr>
        <a:solidFill>
          <a:srgbClr val="FFFFF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2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空白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空白 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31" name="Shape 13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含標題的內容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5" name="Shape 135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Font typeface="Cambria"/>
              <a:buNone/>
              <a:defRPr/>
            </a:lvl1pPr>
            <a:lvl2pPr indent="0" lvl="1" marL="457200" rtl="0">
              <a:spcBef>
                <a:spcPts val="0"/>
              </a:spcBef>
              <a:buFont typeface="Cambria"/>
              <a:buNone/>
              <a:defRPr/>
            </a:lvl2pPr>
            <a:lvl3pPr indent="0" lvl="2" marL="914400" rtl="0">
              <a:spcBef>
                <a:spcPts val="0"/>
              </a:spcBef>
              <a:buFont typeface="Cambria"/>
              <a:buNone/>
              <a:defRPr/>
            </a:lvl3pPr>
            <a:lvl4pPr indent="0" lvl="3" marL="1371600" rtl="0">
              <a:spcBef>
                <a:spcPts val="0"/>
              </a:spcBef>
              <a:buFont typeface="Cambria"/>
              <a:buNone/>
              <a:defRPr/>
            </a:lvl4pPr>
            <a:lvl5pPr indent="0" lvl="4" marL="1828800" rtl="0">
              <a:spcBef>
                <a:spcPts val="0"/>
              </a:spcBef>
              <a:buFont typeface="Cambria"/>
              <a:buNone/>
              <a:defRPr/>
            </a:lvl5pPr>
            <a:lvl6pPr indent="0" lvl="5" marL="2286000" rtl="0">
              <a:spcBef>
                <a:spcPts val="0"/>
              </a:spcBef>
              <a:buFont typeface="Cambria"/>
              <a:buNone/>
              <a:defRPr/>
            </a:lvl6pPr>
            <a:lvl7pPr indent="0" lvl="6" marL="2743200" rtl="0">
              <a:spcBef>
                <a:spcPts val="0"/>
              </a:spcBef>
              <a:buFont typeface="Cambria"/>
              <a:buNone/>
              <a:defRPr/>
            </a:lvl7pPr>
            <a:lvl8pPr indent="0" lvl="7" marL="3200400" rtl="0">
              <a:spcBef>
                <a:spcPts val="0"/>
              </a:spcBef>
              <a:buFont typeface="Cambria"/>
              <a:buNone/>
              <a:defRPr/>
            </a:lvl8pPr>
            <a:lvl9pPr indent="0" lvl="8" marL="3657600" rtl="0">
              <a:spcBef>
                <a:spcPts val="0"/>
              </a:spcBef>
              <a:buFont typeface="Cambria"/>
              <a:buNone/>
              <a:defRPr/>
            </a:lvl9pPr>
          </a:lstStyle>
          <a:p/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37" name="Shape 137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標題投影片 1">
    <p:bg>
      <p:bgPr>
        <a:solidFill>
          <a:srgbClr val="31303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Shape 24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26" name="Shape 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含標題的圖片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0" name="Shape 140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Font typeface="Cambria"/>
              <a:buNone/>
              <a:defRPr/>
            </a:lvl1pPr>
            <a:lvl2pPr indent="0" lvl="1" marL="457200" rtl="0">
              <a:spcBef>
                <a:spcPts val="0"/>
              </a:spcBef>
              <a:buFont typeface="Cambria"/>
              <a:buNone/>
              <a:defRPr/>
            </a:lvl2pPr>
            <a:lvl3pPr indent="0" lvl="2" marL="914400" rtl="0">
              <a:spcBef>
                <a:spcPts val="0"/>
              </a:spcBef>
              <a:buFont typeface="Cambria"/>
              <a:buNone/>
              <a:defRPr/>
            </a:lvl3pPr>
            <a:lvl4pPr indent="0" lvl="3" marL="1371600" rtl="0">
              <a:spcBef>
                <a:spcPts val="0"/>
              </a:spcBef>
              <a:buFont typeface="Cambria"/>
              <a:buNone/>
              <a:defRPr/>
            </a:lvl4pPr>
            <a:lvl5pPr indent="0" lvl="4" marL="1828800" rtl="0">
              <a:spcBef>
                <a:spcPts val="0"/>
              </a:spcBef>
              <a:buFont typeface="Cambria"/>
              <a:buNone/>
              <a:defRPr/>
            </a:lvl5pPr>
            <a:lvl6pPr indent="0" lvl="5" marL="2286000" rtl="0">
              <a:spcBef>
                <a:spcPts val="0"/>
              </a:spcBef>
              <a:buFont typeface="Cambria"/>
              <a:buNone/>
              <a:defRPr/>
            </a:lvl6pPr>
            <a:lvl7pPr indent="0" lvl="6" marL="2743200" rtl="0">
              <a:spcBef>
                <a:spcPts val="0"/>
              </a:spcBef>
              <a:buFont typeface="Cambria"/>
              <a:buNone/>
              <a:defRPr/>
            </a:lvl7pPr>
            <a:lvl8pPr indent="0" lvl="7" marL="3200400" rtl="0">
              <a:spcBef>
                <a:spcPts val="0"/>
              </a:spcBef>
              <a:buFont typeface="Cambria"/>
              <a:buNone/>
              <a:defRPr/>
            </a:lvl8pPr>
            <a:lvl9pPr indent="0" lvl="8" marL="3657600" rtl="0">
              <a:spcBef>
                <a:spcPts val="0"/>
              </a:spcBef>
              <a:buFont typeface="Cambria"/>
              <a:buNone/>
              <a:defRPr/>
            </a:lvl9pPr>
          </a:lstStyle>
          <a:p/>
        </p:txBody>
      </p:sp>
      <p:sp>
        <p:nvSpPr>
          <p:cNvPr id="142" name="Shape 1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43" name="Shape 143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標題及直排文字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❖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mbria"/>
              <a:buChar char="•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–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»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47" name="Shape 147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直排標題及文字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 rot="5400000">
            <a:off x="4824412" y="2424113"/>
            <a:ext cx="575310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 rot="5400000">
            <a:off x="652462" y="452438"/>
            <a:ext cx="575310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❖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▪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mbria"/>
              <a:buChar char="•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–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buChar char="»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52" name="Shape 152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bl">
  <p:cSld name="標題及表格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838200" y="571500"/>
            <a:ext cx="7162800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56" name="Shape 156"/>
          <p:cNvSpPr txBox="1"/>
          <p:nvPr>
            <p:ph idx="11" type="ftr"/>
          </p:nvPr>
        </p:nvSpPr>
        <p:spPr>
          <a:xfrm>
            <a:off x="7086600" y="6537325"/>
            <a:ext cx="1752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7" name="Shape 15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58" name="Shape 158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標題投影片 1 1">
    <p:bg>
      <p:bgPr>
        <a:solidFill>
          <a:srgbClr val="31303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" name="Shape 30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" name="Shape 31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ct val="1000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1206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76200" lvl="2" marL="1143000" marR="0" rtl="0">
              <a:spcBef>
                <a:spcPts val="480"/>
              </a:spcBef>
              <a:spcAft>
                <a:spcPts val="0"/>
              </a:spcAft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1016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1016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114300" lvl="5" marL="25146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114300" lvl="6" marL="29718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114300" lvl="7" marL="34290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114300" lvl="8" marL="3886200" marR="0" rtl="0">
              <a:lnSpc>
                <a:spcPct val="90000"/>
              </a:lnSpc>
              <a:spcBef>
                <a:spcPts val="500"/>
              </a:spcBef>
              <a:buClr>
                <a:schemeClr val="dk2"/>
              </a:buClr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DLLL LOGO.png"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5" y="5641952"/>
            <a:ext cx="523250" cy="541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章節標題 - 小章節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章節標題 - 大章節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1" name="Shape 41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spcAft>
                <a:spcPts val="1000"/>
              </a:spcAft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標題及物件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ymbol"/>
              <a:defRPr/>
            </a:lvl1pPr>
            <a:lvl2pPr indent="-120650" lvl="1" marL="74295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Font typeface="Noto Symbol"/>
              <a:defRPr/>
            </a:lvl2pPr>
            <a:lvl3pPr indent="-76200" lvl="2" marL="1143000" rtl="0" algn="l">
              <a:spcBef>
                <a:spcPts val="480"/>
              </a:spcBef>
              <a:spcAft>
                <a:spcPts val="0"/>
              </a:spcAft>
              <a:buFont typeface="Cambria"/>
              <a:defRPr/>
            </a:lvl3pPr>
            <a:lvl4pPr indent="-1016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4pPr>
            <a:lvl5pPr indent="-1016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mbria"/>
              <a:defRPr/>
            </a:lvl5pPr>
            <a:lvl6pPr indent="-114300" lvl="5" marL="25146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6pPr>
            <a:lvl7pPr indent="-114300" lvl="6" marL="29718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7pPr>
            <a:lvl8pPr indent="-114300" lvl="7" marL="34290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8pPr>
            <a:lvl9pPr indent="-114300" lvl="8" marL="388620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46" name="Shape 4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只有標題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比對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56" name="Shape 56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比對 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" type="body"/>
          </p:nvPr>
        </p:nvSpPr>
        <p:spPr>
          <a:xfrm>
            <a:off x="6299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33477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64" name="Shape 64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4" type="subTitle"/>
          </p:nvPr>
        </p:nvSpPr>
        <p:spPr>
          <a:xfrm>
            <a:off x="3350119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5" type="body"/>
          </p:nvPr>
        </p:nvSpPr>
        <p:spPr>
          <a:xfrm>
            <a:off x="60710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6" type="subTitle"/>
          </p:nvPr>
        </p:nvSpPr>
        <p:spPr>
          <a:xfrm>
            <a:off x="6073369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" name="Shape 6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120650" lvl="1" marL="74295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zh-TW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</a:p>
        </p:txBody>
      </p:sp>
      <p:sp>
        <p:nvSpPr>
          <p:cNvPr id="12" name="Shape 1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0" lvl="5" marL="4572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0" lvl="6" marL="9144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0" lvl="7" marL="13716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0" lvl="8" marL="1828800" marR="0" rtl="0" algn="r">
              <a:spcBef>
                <a:spcPts val="0"/>
              </a:spcBef>
              <a:spcAft>
                <a:spcPts val="0"/>
              </a:spcAft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" name="Shape 13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hyperlink" Target="mailto:137245@mail.fju.edu.tw" TargetMode="External"/><Relationship Id="rId5" Type="http://schemas.openxmlformats.org/officeDocument/2006/relationships/hyperlink" Target="http://l.pulipuli.info/nccu/17-tm" TargetMode="External"/><Relationship Id="rId6" Type="http://schemas.openxmlformats.org/officeDocument/2006/relationships/image" Target="../media/image15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l.pulipuli.info/nccu/17-tm" TargetMode="External"/><Relationship Id="rId4" Type="http://schemas.openxmlformats.org/officeDocument/2006/relationships/hyperlink" Target="https://docs.google.com/document/d/1FMJz4rWNGuJnSVEwJG5vFx_0lpLk0VqNTCO0oEHokPs/pub" TargetMode="External"/><Relationship Id="rId9" Type="http://schemas.openxmlformats.org/officeDocument/2006/relationships/image" Target="../media/image36.png"/><Relationship Id="rId5" Type="http://schemas.openxmlformats.org/officeDocument/2006/relationships/hyperlink" Target="https://docs.google.com/spreadsheets/" TargetMode="External"/><Relationship Id="rId6" Type="http://schemas.openxmlformats.org/officeDocument/2006/relationships/hyperlink" Target="http://pulipulichen.github.io/jieba-js/weka_csv_arff.html" TargetMode="External"/><Relationship Id="rId7" Type="http://schemas.openxmlformats.org/officeDocument/2006/relationships/hyperlink" Target="http://pulipulichen.github.io/jieba-js/weka_arff_csv.html" TargetMode="External"/><Relationship Id="rId8" Type="http://schemas.openxmlformats.org/officeDocument/2006/relationships/image" Target="../media/image34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5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2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52.png"/><Relationship Id="rId4" Type="http://schemas.openxmlformats.org/officeDocument/2006/relationships/image" Target="../media/image10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52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52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52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06.png"/><Relationship Id="rId4" Type="http://schemas.openxmlformats.org/officeDocument/2006/relationships/image" Target="../media/image101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48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07.png"/><Relationship Id="rId4" Type="http://schemas.openxmlformats.org/officeDocument/2006/relationships/image" Target="../media/image108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0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52.png"/><Relationship Id="rId4" Type="http://schemas.openxmlformats.org/officeDocument/2006/relationships/image" Target="../media/image113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2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48.png"/><Relationship Id="rId4" Type="http://schemas.openxmlformats.org/officeDocument/2006/relationships/image" Target="../media/image109.png"/><Relationship Id="rId5" Type="http://schemas.openxmlformats.org/officeDocument/2006/relationships/image" Target="../media/image111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48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9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20.jpg"/><Relationship Id="rId4" Type="http://schemas.openxmlformats.org/officeDocument/2006/relationships/image" Target="../media/image116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gif"/><Relationship Id="rId4" Type="http://schemas.openxmlformats.org/officeDocument/2006/relationships/image" Target="../media/image35.png"/><Relationship Id="rId5" Type="http://schemas.openxmlformats.org/officeDocument/2006/relationships/image" Target="../media/image39.gif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21.jpg"/><Relationship Id="rId4" Type="http://schemas.openxmlformats.org/officeDocument/2006/relationships/image" Target="../media/image25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31.jpg"/><Relationship Id="rId4" Type="http://schemas.openxmlformats.org/officeDocument/2006/relationships/image" Target="../media/image123.gif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24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26.jpg"/><Relationship Id="rId4" Type="http://schemas.openxmlformats.org/officeDocument/2006/relationships/image" Target="../media/image118.png"/><Relationship Id="rId5" Type="http://schemas.openxmlformats.org/officeDocument/2006/relationships/image" Target="../media/image40.png"/><Relationship Id="rId6" Type="http://schemas.openxmlformats.org/officeDocument/2006/relationships/image" Target="../media/image15.gif"/><Relationship Id="rId7" Type="http://schemas.openxmlformats.org/officeDocument/2006/relationships/hyperlink" Target="http://l.pulipuli.info/nccu/17-tm" TargetMode="Externa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4.xml"/><Relationship Id="rId3" Type="http://schemas.openxmlformats.org/officeDocument/2006/relationships/hyperlink" Target="http://blog.pulipuli.info/" TargetMode="External"/><Relationship Id="rId4" Type="http://schemas.openxmlformats.org/officeDocument/2006/relationships/image" Target="../media/image1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gif"/><Relationship Id="rId4" Type="http://schemas.openxmlformats.org/officeDocument/2006/relationships/image" Target="../media/image72.png"/><Relationship Id="rId5" Type="http://schemas.openxmlformats.org/officeDocument/2006/relationships/image" Target="../media/image3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7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Relationship Id="rId4" Type="http://schemas.openxmlformats.org/officeDocument/2006/relationships/image" Target="../media/image42.jpg"/><Relationship Id="rId5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20.jpg"/><Relationship Id="rId5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Relationship Id="rId4" Type="http://schemas.openxmlformats.org/officeDocument/2006/relationships/image" Target="../media/image46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github.com/fxsjy/jieba" TargetMode="External"/><Relationship Id="rId4" Type="http://schemas.openxmlformats.org/officeDocument/2006/relationships/hyperlink" Target="https://www.slideshare.net/ssuser4568b0/jieba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Relationship Id="rId4" Type="http://schemas.openxmlformats.org/officeDocument/2006/relationships/hyperlink" Target="https://goo.gl/YrSTn9" TargetMode="External"/><Relationship Id="rId5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Relationship Id="rId4" Type="http://schemas.openxmlformats.org/officeDocument/2006/relationships/image" Target="../media/image57.png"/><Relationship Id="rId5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Relationship Id="rId4" Type="http://schemas.openxmlformats.org/officeDocument/2006/relationships/image" Target="../media/image53.png"/><Relationship Id="rId5" Type="http://schemas.openxmlformats.org/officeDocument/2006/relationships/image" Target="../media/image60.png"/><Relationship Id="rId6" Type="http://schemas.openxmlformats.org/officeDocument/2006/relationships/image" Target="../media/image4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Relationship Id="rId4" Type="http://schemas.openxmlformats.org/officeDocument/2006/relationships/image" Target="../media/image59.png"/><Relationship Id="rId5" Type="http://schemas.openxmlformats.org/officeDocument/2006/relationships/image" Target="../media/image56.png"/><Relationship Id="rId6" Type="http://schemas.openxmlformats.org/officeDocument/2006/relationships/image" Target="../media/image55.png"/><Relationship Id="rId7" Type="http://schemas.openxmlformats.org/officeDocument/2006/relationships/image" Target="../media/image5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l.pulipuli.info/nccu/17-tm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hyperlink" Target="https://docs.google.com/spreadsheets/d/1jaHDl0692t5OHzRlE4YOXJiRKTgv5xQajl_wqWGlQUY/export?format=csv" TargetMode="External"/><Relationship Id="rId7" Type="http://schemas.openxmlformats.org/officeDocument/2006/relationships/hyperlink" Target="https://docs.google.com/spreadsheets/d/1jaHDl0692t5OHzRlE4YOXJiRKTgv5xQajl_wqWGlQUY/export?format=csv" TargetMode="External"/><Relationship Id="rId8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l.pulipuli.info/nccu/17-tm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53.png"/><Relationship Id="rId7" Type="http://schemas.openxmlformats.org/officeDocument/2006/relationships/hyperlink" Target="https://pulipulichen.github.io/jieba-js/weka_csv_arff.html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0.png"/><Relationship Id="rId4" Type="http://schemas.openxmlformats.org/officeDocument/2006/relationships/image" Target="../media/image48.png"/><Relationship Id="rId5" Type="http://schemas.openxmlformats.org/officeDocument/2006/relationships/image" Target="../media/image7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comments" Target="../comments/comment1.xml"/><Relationship Id="rId4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3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l.pulipuli.info/nccu/17-tm" TargetMode="External"/><Relationship Id="rId4" Type="http://schemas.openxmlformats.org/officeDocument/2006/relationships/image" Target="../media/image36.png"/><Relationship Id="rId5" Type="http://schemas.openxmlformats.org/officeDocument/2006/relationships/image" Target="../media/image60.png"/><Relationship Id="rId6" Type="http://schemas.openxmlformats.org/officeDocument/2006/relationships/image" Target="../media/image4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jpg"/><Relationship Id="rId4" Type="http://schemas.openxmlformats.org/officeDocument/2006/relationships/image" Target="../media/image27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l.pulipuli.info/nccu/17-tm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hyperlink" Target="https://docs.google.com/document/d/1FMJz4rWNGuJnSVEwJG5vFx_0lpLk0VqNTCO0oEHokPs/pub" TargetMode="External"/><Relationship Id="rId7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Relationship Id="rId4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38.gif"/><Relationship Id="rId7" Type="http://schemas.openxmlformats.org/officeDocument/2006/relationships/image" Target="../media/image3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png"/><Relationship Id="rId4" Type="http://schemas.openxmlformats.org/officeDocument/2006/relationships/image" Target="../media/image60.png"/><Relationship Id="rId5" Type="http://schemas.openxmlformats.org/officeDocument/2006/relationships/image" Target="../media/image4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Relationship Id="rId4" Type="http://schemas.openxmlformats.org/officeDocument/2006/relationships/image" Target="../media/image6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4.png"/><Relationship Id="rId4" Type="http://schemas.openxmlformats.org/officeDocument/2006/relationships/image" Target="../media/image11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Relationship Id="rId4" Type="http://schemas.openxmlformats.org/officeDocument/2006/relationships/image" Target="../media/image27.gif"/><Relationship Id="rId5" Type="http://schemas.openxmlformats.org/officeDocument/2006/relationships/image" Target="../media/image30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2.png"/><Relationship Id="rId4" Type="http://schemas.openxmlformats.org/officeDocument/2006/relationships/image" Target="../media/image52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4.png"/><Relationship Id="rId4" Type="http://schemas.openxmlformats.org/officeDocument/2006/relationships/image" Target="../media/image60.png"/><Relationship Id="rId5" Type="http://schemas.openxmlformats.org/officeDocument/2006/relationships/image" Target="../media/image4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1.png"/><Relationship Id="rId4" Type="http://schemas.openxmlformats.org/officeDocument/2006/relationships/image" Target="../media/image6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0.png"/><Relationship Id="rId4" Type="http://schemas.openxmlformats.org/officeDocument/2006/relationships/hyperlink" Target="http://l.pulipuli.info/nccu/17-tm" TargetMode="External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hyperlink" Target="http://pulipulichen.github.io/jieba-js/weka_arff_csv.html" TargetMode="Externa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0.png"/><Relationship Id="rId4" Type="http://schemas.openxmlformats.org/officeDocument/2006/relationships/image" Target="../media/image60.png"/><Relationship Id="rId5" Type="http://schemas.openxmlformats.org/officeDocument/2006/relationships/image" Target="../media/image4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0.png"/><Relationship Id="rId4" Type="http://schemas.openxmlformats.org/officeDocument/2006/relationships/image" Target="../media/image4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://l.pulipuli.info/nccu/17-tm" TargetMode="External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hyperlink" Target="https://drive.google.com/drive" TargetMode="External"/><Relationship Id="rId7" Type="http://schemas.openxmlformats.org/officeDocument/2006/relationships/image" Target="../media/image8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9.png"/><Relationship Id="rId4" Type="http://schemas.openxmlformats.org/officeDocument/2006/relationships/image" Target="../media/image4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Relationship Id="rId5" Type="http://schemas.openxmlformats.org/officeDocument/2006/relationships/image" Target="../media/image15.gif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2.png"/><Relationship Id="rId4" Type="http://schemas.openxmlformats.org/officeDocument/2006/relationships/image" Target="../media/image50.png"/><Relationship Id="rId5" Type="http://schemas.openxmlformats.org/officeDocument/2006/relationships/image" Target="../media/image94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7.png"/><Relationship Id="rId4" Type="http://schemas.openxmlformats.org/officeDocument/2006/relationships/image" Target="../media/image11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6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9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2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11125" y="11125"/>
            <a:ext cx="9144000" cy="3840900"/>
          </a:xfrm>
          <a:prstGeom prst="rect">
            <a:avLst/>
          </a:prstGeom>
          <a:solidFill>
            <a:srgbClr val="E7DBCE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0" l="1816" r="0" t="0"/>
          <a:stretch/>
        </p:blipFill>
        <p:spPr>
          <a:xfrm>
            <a:off x="4134565" y="11125"/>
            <a:ext cx="5020560" cy="38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陳勇汀(布丁)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4"/>
              </a:rPr>
              <a:t>pudding@nccu.edu.tw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課程網頁: </a:t>
            </a:r>
            <a:r>
              <a:rPr lang="zh-TW" sz="14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5"/>
              </a:rPr>
              <a:t>http://l.pulipuli.info/nccu/17-tm</a:t>
            </a:r>
            <a:r>
              <a:rPr lang="zh-TW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2017/3/31</a:t>
            </a:r>
          </a:p>
        </p:txBody>
      </p:sp>
      <p:sp>
        <p:nvSpPr>
          <p:cNvPr id="167" name="Shape 167"/>
          <p:cNvSpPr txBox="1"/>
          <p:nvPr>
            <p:ph type="ctrTitle"/>
          </p:nvPr>
        </p:nvSpPr>
        <p:spPr>
          <a:xfrm>
            <a:off x="599675" y="4477625"/>
            <a:ext cx="7904100" cy="533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>
                <a:solidFill>
                  <a:srgbClr val="FF0000"/>
                </a:solidFill>
              </a:rPr>
              <a:t>超簡單！</a:t>
            </a:r>
            <a:r>
              <a:rPr lang="zh-TW">
                <a:solidFill>
                  <a:schemeClr val="accent1"/>
                </a:solidFill>
              </a:rPr>
              <a:t>文本機器分類入門</a:t>
            </a:r>
          </a:p>
        </p:txBody>
      </p:sp>
      <p:sp>
        <p:nvSpPr>
          <p:cNvPr id="168" name="Shape 168"/>
          <p:cNvSpPr/>
          <p:nvPr/>
        </p:nvSpPr>
        <p:spPr>
          <a:xfrm rot="900171">
            <a:off x="664771" y="5138244"/>
            <a:ext cx="1906383" cy="771153"/>
          </a:xfrm>
          <a:prstGeom prst="wedgeRoundRectCallout">
            <a:avLst>
              <a:gd fmla="val 21864" name="adj1"/>
              <a:gd fmla="val -8968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不寫程式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   你也能做到！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6">
            <a:alphaModFix/>
          </a:blip>
          <a:srcRect b="27875" l="0" r="0" t="0"/>
          <a:stretch/>
        </p:blipFill>
        <p:spPr>
          <a:xfrm flipH="1">
            <a:off x="971175" y="853025"/>
            <a:ext cx="2290825" cy="29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2638425" y="320125"/>
            <a:ext cx="773400" cy="763500"/>
          </a:xfrm>
          <a:prstGeom prst="wedgeEllipseCallout">
            <a:avLst>
              <a:gd fmla="val -55188" name="adj1"/>
              <a:gd fmla="val 60232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810025" y="515875"/>
            <a:ext cx="430200" cy="3720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677225" y="320125"/>
            <a:ext cx="773400" cy="763500"/>
          </a:xfrm>
          <a:prstGeom prst="wedgeEllipseCallout">
            <a:avLst>
              <a:gd fmla="val 53834" name="adj1"/>
              <a:gd fmla="val 61866" name="adj2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848825" y="515875"/>
            <a:ext cx="430200" cy="372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1657825" y="320125"/>
            <a:ext cx="773400" cy="763500"/>
          </a:xfrm>
          <a:prstGeom prst="wedgeEllipseCallout">
            <a:avLst>
              <a:gd fmla="val -2247" name="adj1"/>
              <a:gd fmla="val 75828" name="adj2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829425" y="515875"/>
            <a:ext cx="430200" cy="372000"/>
          </a:xfrm>
          <a:prstGeom prst="hear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 sz="2000" u="sng">
                <a:solidFill>
                  <a:schemeClr val="hlink"/>
                </a:solidFill>
                <a:hlinkClick r:id="rId3"/>
              </a:rPr>
              <a:t>http://l.pulipuli.info/nccu/17-tm</a:t>
            </a:r>
          </a:p>
        </p:txBody>
      </p:sp>
      <p:sp>
        <p:nvSpPr>
          <p:cNvPr id="331" name="Shape 3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332" name="Shape 3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使用工具</a:t>
            </a:r>
          </a:p>
        </p:txBody>
      </p:sp>
      <p:sp>
        <p:nvSpPr>
          <p:cNvPr id="333" name="Shape 33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zh-TW"/>
              <a:t>本機端安裝工具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 u="sng">
                <a:solidFill>
                  <a:schemeClr val="hlink"/>
                </a:solidFill>
                <a:hlinkClick r:id="rId4"/>
              </a:rPr>
              <a:t>Weka 3.8</a:t>
            </a:r>
          </a:p>
          <a:p>
            <a:pPr indent="-228600" lvl="1" marL="914400" rtl="0">
              <a:spcBef>
                <a:spcPts val="0"/>
              </a:spcBef>
            </a:pPr>
            <a:r>
              <a:rPr lang="zh-TW"/>
              <a:t>資料前處理</a:t>
            </a:r>
          </a:p>
          <a:p>
            <a:pPr indent="-228600" lvl="1" marL="914400" rtl="0">
              <a:spcBef>
                <a:spcPts val="0"/>
              </a:spcBef>
            </a:pPr>
            <a:r>
              <a:rPr lang="zh-TW">
                <a:solidFill>
                  <a:schemeClr val="dk1"/>
                </a:solidFill>
              </a:rPr>
              <a:t>機器學習 (人工智慧)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b="1" lang="zh-TW"/>
              <a:t>資料處理工具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 u="sng">
                <a:solidFill>
                  <a:schemeClr val="hlink"/>
                </a:solidFill>
                <a:hlinkClick r:id="rId5"/>
              </a:rPr>
              <a:t>Google試算表</a:t>
            </a:r>
          </a:p>
          <a:p>
            <a:pPr indent="0" lvl="0" marL="0" rtl="0">
              <a:spcBef>
                <a:spcPts val="1000"/>
              </a:spcBef>
              <a:buNone/>
            </a:pPr>
            <a:r>
              <a:rPr b="1" lang="zh-TW"/>
              <a:t>網頁工具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 u="sng">
                <a:solidFill>
                  <a:schemeClr val="hlink"/>
                </a:solidFill>
                <a:hlinkClick r:id="rId6"/>
              </a:rPr>
              <a:t>CSV to ARFF</a:t>
            </a:r>
          </a:p>
          <a:p>
            <a:pPr indent="-228600" lvl="0" marL="457200">
              <a:spcBef>
                <a:spcPts val="0"/>
              </a:spcBef>
            </a:pPr>
            <a:r>
              <a:rPr lang="zh-TW" u="sng">
                <a:solidFill>
                  <a:schemeClr val="hlink"/>
                </a:solidFill>
                <a:hlinkClick r:id="rId7"/>
              </a:rPr>
              <a:t>ARFF to CSV</a:t>
            </a:r>
          </a:p>
        </p:txBody>
      </p:sp>
      <p:pic>
        <p:nvPicPr>
          <p:cNvPr id="335" name="Shape 3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5350" y="2449991"/>
            <a:ext cx="4019399" cy="370093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36" name="Shape 336"/>
          <p:cNvSpPr/>
          <p:nvPr/>
        </p:nvSpPr>
        <p:spPr>
          <a:xfrm>
            <a:off x="5896050" y="5270700"/>
            <a:ext cx="2387400" cy="76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課程網頁</a:t>
            </a:r>
          </a:p>
        </p:txBody>
      </p:sp>
      <p:pic>
        <p:nvPicPr>
          <p:cNvPr id="337" name="Shape 3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22150" y="4980650"/>
            <a:ext cx="1343600" cy="13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Shape 165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7" name="Shape 165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658" name="Shape 165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單字詞切割：正確率上升</a:t>
            </a:r>
          </a:p>
        </p:txBody>
      </p:sp>
      <p:sp>
        <p:nvSpPr>
          <p:cNvPr id="1659" name="Shape 165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60" name="Shape 16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1" name="Shape 1661"/>
          <p:cNvSpPr/>
          <p:nvPr/>
        </p:nvSpPr>
        <p:spPr>
          <a:xfrm>
            <a:off x="6923850" y="3000975"/>
            <a:ext cx="903600" cy="31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Shape 1667"/>
          <p:cNvSpPr/>
          <p:nvPr/>
        </p:nvSpPr>
        <p:spPr>
          <a:xfrm>
            <a:off x="5988475" y="3679554"/>
            <a:ext cx="1518900" cy="6378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地</a:t>
            </a:r>
            <a:r>
              <a:rPr lang="zh-TW" sz="3200">
                <a:solidFill>
                  <a:srgbClr val="FFFFFF"/>
                </a:solidFill>
              </a:rPr>
              <a:t>球</a:t>
            </a:r>
          </a:p>
        </p:txBody>
      </p:sp>
      <p:sp>
        <p:nvSpPr>
          <p:cNvPr id="1668" name="Shape 1668"/>
          <p:cNvSpPr/>
          <p:nvPr/>
        </p:nvSpPr>
        <p:spPr>
          <a:xfrm>
            <a:off x="2661900" y="3679554"/>
            <a:ext cx="1518900" cy="6378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</a:t>
            </a:r>
          </a:p>
        </p:txBody>
      </p:sp>
      <p:sp>
        <p:nvSpPr>
          <p:cNvPr id="1669" name="Shape 16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670" name="Shape 16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減少相似特徵：</a:t>
            </a:r>
          </a:p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停用字與虛詞的過濾 (1/2)</a:t>
            </a:r>
          </a:p>
        </p:txBody>
      </p:sp>
      <p:sp>
        <p:nvSpPr>
          <p:cNvPr id="1671" name="Shape 1671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72" name="Shape 16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050" y="3238988"/>
            <a:ext cx="1518925" cy="15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Shape 16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375" y="3238988"/>
            <a:ext cx="1518925" cy="15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4" name="Shape 1674"/>
          <p:cNvSpPr/>
          <p:nvPr/>
        </p:nvSpPr>
        <p:spPr>
          <a:xfrm>
            <a:off x="1174400" y="2100900"/>
            <a:ext cx="1119600" cy="763500"/>
          </a:xfrm>
          <a:prstGeom prst="wedgeRoundRectCallout">
            <a:avLst>
              <a:gd fmla="val 30469" name="adj1"/>
              <a:gd fmla="val 8022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籃球</a:t>
            </a:r>
          </a:p>
        </p:txBody>
      </p:sp>
      <p:sp>
        <p:nvSpPr>
          <p:cNvPr id="1675" name="Shape 1675"/>
          <p:cNvSpPr/>
          <p:nvPr/>
        </p:nvSpPr>
        <p:spPr>
          <a:xfrm>
            <a:off x="2594550" y="2100900"/>
            <a:ext cx="1119600" cy="763500"/>
          </a:xfrm>
          <a:prstGeom prst="wedgeRoundRectCallout">
            <a:avLst>
              <a:gd fmla="val -26965" name="adj1"/>
              <a:gd fmla="val 8500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是</a:t>
            </a:r>
          </a:p>
        </p:txBody>
      </p:sp>
      <p:sp>
        <p:nvSpPr>
          <p:cNvPr id="1676" name="Shape 1676"/>
          <p:cNvSpPr/>
          <p:nvPr/>
        </p:nvSpPr>
        <p:spPr>
          <a:xfrm>
            <a:off x="4767963" y="2100900"/>
            <a:ext cx="1119600" cy="763500"/>
          </a:xfrm>
          <a:prstGeom prst="wedgeRoundRectCallout">
            <a:avLst>
              <a:gd fmla="val 30469" name="adj1"/>
              <a:gd fmla="val 8022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地</a:t>
            </a:r>
            <a:r>
              <a:rPr lang="zh-TW" sz="3200"/>
              <a:t>球</a:t>
            </a:r>
          </a:p>
        </p:txBody>
      </p:sp>
      <p:sp>
        <p:nvSpPr>
          <p:cNvPr id="1677" name="Shape 1677"/>
          <p:cNvSpPr/>
          <p:nvPr/>
        </p:nvSpPr>
        <p:spPr>
          <a:xfrm>
            <a:off x="6188113" y="2100900"/>
            <a:ext cx="1119600" cy="763500"/>
          </a:xfrm>
          <a:prstGeom prst="wedgeRoundRectCallout">
            <a:avLst>
              <a:gd fmla="val -26965" name="adj1"/>
              <a:gd fmla="val 8500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是</a:t>
            </a:r>
          </a:p>
        </p:txBody>
      </p:sp>
      <p:sp>
        <p:nvSpPr>
          <p:cNvPr id="1678" name="Shape 1678"/>
          <p:cNvSpPr/>
          <p:nvPr/>
        </p:nvSpPr>
        <p:spPr>
          <a:xfrm>
            <a:off x="1174400" y="5132500"/>
            <a:ext cx="1119600" cy="763500"/>
          </a:xfrm>
          <a:prstGeom prst="wedgeRoundRectCallout">
            <a:avLst>
              <a:gd fmla="val 46756" name="adj1"/>
              <a:gd fmla="val -9267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好玩</a:t>
            </a:r>
          </a:p>
        </p:txBody>
      </p:sp>
      <p:sp>
        <p:nvSpPr>
          <p:cNvPr id="1679" name="Shape 1679"/>
          <p:cNvSpPr/>
          <p:nvPr/>
        </p:nvSpPr>
        <p:spPr>
          <a:xfrm>
            <a:off x="2594550" y="5132500"/>
            <a:ext cx="1119600" cy="763500"/>
          </a:xfrm>
          <a:prstGeom prst="wedgeRoundRectCallout">
            <a:avLst>
              <a:gd fmla="val -39976" name="adj1"/>
              <a:gd fmla="val -9426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的</a:t>
            </a:r>
          </a:p>
        </p:txBody>
      </p:sp>
      <p:sp>
        <p:nvSpPr>
          <p:cNvPr id="1680" name="Shape 1680"/>
          <p:cNvSpPr/>
          <p:nvPr/>
        </p:nvSpPr>
        <p:spPr>
          <a:xfrm>
            <a:off x="4767963" y="5132500"/>
            <a:ext cx="1119600" cy="763500"/>
          </a:xfrm>
          <a:prstGeom prst="wedgeRoundRectCallout">
            <a:avLst>
              <a:gd fmla="val 46756" name="adj1"/>
              <a:gd fmla="val -9267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美麗</a:t>
            </a:r>
          </a:p>
        </p:txBody>
      </p:sp>
      <p:sp>
        <p:nvSpPr>
          <p:cNvPr id="1681" name="Shape 1681"/>
          <p:cNvSpPr/>
          <p:nvPr/>
        </p:nvSpPr>
        <p:spPr>
          <a:xfrm>
            <a:off x="6188113" y="5132500"/>
            <a:ext cx="1119600" cy="763500"/>
          </a:xfrm>
          <a:prstGeom prst="wedgeRoundRectCallout">
            <a:avLst>
              <a:gd fmla="val -39976" name="adj1"/>
              <a:gd fmla="val -9426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的</a:t>
            </a:r>
          </a:p>
        </p:txBody>
      </p:sp>
      <p:sp>
        <p:nvSpPr>
          <p:cNvPr id="1682" name="Shape 1682"/>
          <p:cNvSpPr txBox="1"/>
          <p:nvPr/>
        </p:nvSpPr>
        <p:spPr>
          <a:xfrm rot="-1257917">
            <a:off x="7331837" y="5477679"/>
            <a:ext cx="2084392" cy="837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你</a:t>
            </a:r>
            <a:r>
              <a:rPr lang="zh-TW"/>
              <a:t>虛詞</a:t>
            </a:r>
            <a:r>
              <a:rPr lang="zh-TW"/>
              <a:t>！</a:t>
            </a:r>
            <a:r>
              <a:rPr lang="zh-TW"/>
              <a:t>你媽虛詞！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   </a:t>
            </a:r>
            <a:r>
              <a:rPr lang="zh-TW"/>
              <a:t>你們全家都有虛詞</a:t>
            </a:r>
            <a:r>
              <a:rPr lang="zh-TW"/>
              <a:t>！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Shape 16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689" name="Shape 168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減少相似特徵：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停用字與虛詞的過濾 (2/2)</a:t>
            </a:r>
          </a:p>
        </p:txBody>
      </p:sp>
      <p:sp>
        <p:nvSpPr>
          <p:cNvPr id="1690" name="Shape 1690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1" name="Shape 1691"/>
          <p:cNvSpPr/>
          <p:nvPr/>
        </p:nvSpPr>
        <p:spPr>
          <a:xfrm>
            <a:off x="1452500" y="4733375"/>
            <a:ext cx="6046800" cy="191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800"/>
              <a:t>籃球運動⬜</a:t>
            </a:r>
            <a:r>
              <a:rPr lang="zh-TW" sz="2800" strike="sngStrike">
                <a:solidFill>
                  <a:srgbClr val="FF0000"/>
                </a:solidFill>
              </a:rPr>
              <a:t>是⬜以⬜</a:t>
            </a:r>
            <a:r>
              <a:rPr lang="zh-TW" sz="2800"/>
              <a:t>投籃⬜上籃⬜</a:t>
            </a:r>
            <a:r>
              <a:rPr lang="zh-TW" sz="2800" strike="sngStrike">
                <a:solidFill>
                  <a:srgbClr val="FF0000"/>
                </a:solidFill>
              </a:rPr>
              <a:t>和⬜</a:t>
            </a:r>
            <a:r>
              <a:rPr lang="zh-TW" sz="2800"/>
              <a:t>扣籃⬜</a:t>
            </a:r>
            <a:r>
              <a:rPr lang="zh-TW" sz="2800" strike="sngStrike">
                <a:solidFill>
                  <a:srgbClr val="FF0000"/>
                </a:solidFill>
              </a:rPr>
              <a:t>為⬜</a:t>
            </a:r>
            <a:r>
              <a:rPr lang="zh-TW" sz="2800"/>
              <a:t>中心⬜</a:t>
            </a:r>
            <a:r>
              <a:rPr lang="zh-TW" sz="2800" strike="sngStrike">
                <a:solidFill>
                  <a:srgbClr val="FF0000"/>
                </a:solidFill>
              </a:rPr>
              <a:t>的⬜</a:t>
            </a:r>
            <a:r>
              <a:rPr lang="zh-TW" sz="2800"/>
              <a:t>對抗性⬜室內⬜體育運動</a:t>
            </a:r>
            <a:r>
              <a:rPr lang="zh-TW" sz="2800" strike="sngStrike">
                <a:solidFill>
                  <a:srgbClr val="FF0000"/>
                </a:solidFill>
              </a:rPr>
              <a:t>⬜之一</a:t>
            </a:r>
          </a:p>
        </p:txBody>
      </p:sp>
      <p:sp>
        <p:nvSpPr>
          <p:cNvPr id="1692" name="Shape 1692"/>
          <p:cNvSpPr/>
          <p:nvPr/>
        </p:nvSpPr>
        <p:spPr>
          <a:xfrm>
            <a:off x="1197075" y="4305925"/>
            <a:ext cx="1966500" cy="655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  <p:sp>
        <p:nvSpPr>
          <p:cNvPr id="1693" name="Shape 1693"/>
          <p:cNvSpPr/>
          <p:nvPr/>
        </p:nvSpPr>
        <p:spPr>
          <a:xfrm>
            <a:off x="1452500" y="2159425"/>
            <a:ext cx="6046800" cy="1548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800"/>
              <a:t>籃球運動</a:t>
            </a:r>
            <a:r>
              <a:rPr lang="zh-TW" sz="2800" strike="sngStrike">
                <a:solidFill>
                  <a:srgbClr val="FF0000"/>
                </a:solidFill>
              </a:rPr>
              <a:t>是以</a:t>
            </a:r>
            <a:r>
              <a:rPr lang="zh-TW" sz="2800"/>
              <a:t>投籃上籃</a:t>
            </a:r>
            <a:r>
              <a:rPr lang="zh-TW" sz="2800" strike="sngStrike">
                <a:solidFill>
                  <a:srgbClr val="FF0000"/>
                </a:solidFill>
              </a:rPr>
              <a:t>和</a:t>
            </a:r>
            <a:r>
              <a:rPr lang="zh-TW" sz="2800"/>
              <a:t>扣籃</a:t>
            </a:r>
            <a:r>
              <a:rPr lang="zh-TW" sz="2800" strike="sngStrike">
                <a:solidFill>
                  <a:srgbClr val="FF0000"/>
                </a:solidFill>
              </a:rPr>
              <a:t>為</a:t>
            </a:r>
            <a:r>
              <a:rPr lang="zh-TW" sz="2800"/>
              <a:t>中心</a:t>
            </a:r>
            <a:r>
              <a:rPr lang="zh-TW" sz="2800" strike="sngStrike">
                <a:solidFill>
                  <a:srgbClr val="FF0000"/>
                </a:solidFill>
              </a:rPr>
              <a:t>的</a:t>
            </a:r>
            <a:r>
              <a:rPr lang="zh-TW" sz="2800"/>
              <a:t>對抗性室內體育運動</a:t>
            </a:r>
            <a:r>
              <a:rPr lang="zh-TW" sz="2800" strike="sngStrike">
                <a:solidFill>
                  <a:srgbClr val="FF0000"/>
                </a:solidFill>
              </a:rPr>
              <a:t>之一</a:t>
            </a:r>
          </a:p>
        </p:txBody>
      </p:sp>
      <p:sp>
        <p:nvSpPr>
          <p:cNvPr id="1694" name="Shape 1694"/>
          <p:cNvSpPr/>
          <p:nvPr/>
        </p:nvSpPr>
        <p:spPr>
          <a:xfrm>
            <a:off x="1197075" y="1731975"/>
            <a:ext cx="1966500" cy="655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  <p:sp>
        <p:nvSpPr>
          <p:cNvPr id="1695" name="Shape 1695"/>
          <p:cNvSpPr/>
          <p:nvPr/>
        </p:nvSpPr>
        <p:spPr>
          <a:xfrm rot="-5400000">
            <a:off x="4179175" y="3900450"/>
            <a:ext cx="1049400" cy="7965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696" name="Shape 1696"/>
          <p:cNvGrpSpPr/>
          <p:nvPr/>
        </p:nvGrpSpPr>
        <p:grpSpPr>
          <a:xfrm>
            <a:off x="5350875" y="3634475"/>
            <a:ext cx="1990474" cy="1328450"/>
            <a:chOff x="5427075" y="2948675"/>
            <a:chExt cx="1990474" cy="1328450"/>
          </a:xfrm>
        </p:grpSpPr>
        <p:pic>
          <p:nvPicPr>
            <p:cNvPr id="1697" name="Shape 16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5427076" y="3012750"/>
              <a:ext cx="1200300" cy="12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8" name="Shape 16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9100" y="2948675"/>
              <a:ext cx="1328450" cy="13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9" name="Shape 1699"/>
            <p:cNvPicPr preferRelativeResize="0"/>
            <p:nvPr/>
          </p:nvPicPr>
          <p:blipFill rotWithShape="1">
            <a:blip r:embed="rId3">
              <a:alphaModFix/>
            </a:blip>
            <a:srcRect b="0" l="50354" r="0" t="0"/>
            <a:stretch/>
          </p:blipFill>
          <p:spPr>
            <a:xfrm rot="5400000">
              <a:off x="5729275" y="3314950"/>
              <a:ext cx="595900" cy="12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0" name="Shape 1700"/>
          <p:cNvSpPr txBox="1"/>
          <p:nvPr/>
        </p:nvSpPr>
        <p:spPr>
          <a:xfrm rot="1292314">
            <a:off x="7164868" y="4142706"/>
            <a:ext cx="1748711" cy="837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斷！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   </a:t>
            </a:r>
            <a:r>
              <a:rPr lang="zh-TW"/>
              <a:t>都斷！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Shape 170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707" name="Shape 170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增加可辨識特徵：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文本與虛詞的統計</a:t>
            </a:r>
          </a:p>
        </p:txBody>
      </p:sp>
      <p:sp>
        <p:nvSpPr>
          <p:cNvPr id="1708" name="Shape 170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>
                <a:solidFill>
                  <a:srgbClr val="980000"/>
                </a:solidFill>
              </a:rPr>
              <a:t>非結構化資料</a:t>
            </a:r>
          </a:p>
        </p:txBody>
      </p:sp>
      <p:sp>
        <p:nvSpPr>
          <p:cNvPr id="1709" name="Shape 1709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結構化資料</a:t>
            </a:r>
          </a:p>
        </p:txBody>
      </p:sp>
      <p:sp>
        <p:nvSpPr>
          <p:cNvPr id="1710" name="Shape 1710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1" name="Shape 1711"/>
          <p:cNvSpPr/>
          <p:nvPr/>
        </p:nvSpPr>
        <p:spPr>
          <a:xfrm>
            <a:off x="1091050" y="1966925"/>
            <a:ext cx="448800" cy="390600"/>
          </a:xfrm>
          <a:prstGeom prst="cloudCallout">
            <a:avLst>
              <a:gd fmla="val 58356" name="adj1"/>
              <a:gd fmla="val 37007" name="adj2"/>
            </a:avLst>
          </a:prstGeom>
          <a:solidFill>
            <a:srgbClr val="980000"/>
          </a:solidFill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712" name="Shape 1712"/>
          <p:cNvSpPr/>
          <p:nvPr/>
        </p:nvSpPr>
        <p:spPr>
          <a:xfrm>
            <a:off x="5320725" y="2032450"/>
            <a:ext cx="349200" cy="350100"/>
          </a:xfrm>
          <a:prstGeom prst="cube">
            <a:avLst>
              <a:gd fmla="val 25000" name="adj"/>
            </a:avLst>
          </a:prstGeom>
          <a:solidFill>
            <a:srgbClr val="1F497D"/>
          </a:solidFill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1713" name="Shape 1713"/>
          <p:cNvSpPr/>
          <p:nvPr/>
        </p:nvSpPr>
        <p:spPr>
          <a:xfrm>
            <a:off x="691875" y="3906875"/>
            <a:ext cx="3545100" cy="74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zh-TW" sz="2400"/>
              <a:t>來和他們一拼！</a:t>
            </a:r>
          </a:p>
        </p:txBody>
      </p:sp>
      <p:sp>
        <p:nvSpPr>
          <p:cNvPr id="1714" name="Shape 1714"/>
          <p:cNvSpPr/>
          <p:nvPr/>
        </p:nvSpPr>
        <p:spPr>
          <a:xfrm>
            <a:off x="691875" y="4884547"/>
            <a:ext cx="3545100" cy="74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來！和他們一拼！</a:t>
            </a:r>
          </a:p>
        </p:txBody>
      </p:sp>
      <p:graphicFrame>
        <p:nvGraphicFramePr>
          <p:cNvPr id="1715" name="Shape 1715"/>
          <p:cNvGraphicFramePr/>
          <p:nvPr/>
        </p:nvGraphicFramePr>
        <p:xfrm>
          <a:off x="5197075" y="3472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386600"/>
                <a:gridCol w="396700"/>
                <a:gridCol w="656475"/>
                <a:gridCol w="487125"/>
                <a:gridCol w="376150"/>
                <a:gridCol w="516275"/>
              </a:tblGrid>
              <a:tr h="329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來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和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chemeClr val="lt1"/>
                          </a:solidFill>
                        </a:rPr>
                        <a:t>他</a:t>
                      </a: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們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一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拼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字數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9469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9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</a:tr>
              <a:tr h="9469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90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pic>
        <p:nvPicPr>
          <p:cNvPr id="1716" name="Shape 17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75" y="3938075"/>
            <a:ext cx="680725" cy="6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Shape 17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75" y="4915737"/>
            <a:ext cx="680725" cy="6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8" name="Shape 1718"/>
          <p:cNvSpPr/>
          <p:nvPr/>
        </p:nvSpPr>
        <p:spPr>
          <a:xfrm rot="-5400000">
            <a:off x="7488700" y="2676000"/>
            <a:ext cx="665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9" name="Shape 1719"/>
          <p:cNvSpPr/>
          <p:nvPr/>
        </p:nvSpPr>
        <p:spPr>
          <a:xfrm>
            <a:off x="623775" y="2839750"/>
            <a:ext cx="1058400" cy="950400"/>
          </a:xfrm>
          <a:prstGeom prst="wedgeRoundRectCallout">
            <a:avLst>
              <a:gd fmla="val -37833" name="adj1"/>
              <a:gd fmla="val 7862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descr="slide infomation" id="1720" name="Shape 17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218" y="2908811"/>
            <a:ext cx="763512" cy="7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1" name="Shape 1721"/>
          <p:cNvSpPr/>
          <p:nvPr/>
        </p:nvSpPr>
        <p:spPr>
          <a:xfrm>
            <a:off x="7475800" y="3368413"/>
            <a:ext cx="608100" cy="245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6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Shape 172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728" name="Shape 1728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9" name="Shape 172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強化可辨識特徵：</a:t>
            </a:r>
          </a:p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有無使用 → 詞彙頻率(詞頻)</a:t>
            </a:r>
          </a:p>
        </p:txBody>
      </p:sp>
      <p:sp>
        <p:nvSpPr>
          <p:cNvPr id="1730" name="Shape 1730"/>
          <p:cNvSpPr/>
          <p:nvPr/>
        </p:nvSpPr>
        <p:spPr>
          <a:xfrm>
            <a:off x="809175" y="3021900"/>
            <a:ext cx="3693900" cy="257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800"/>
              <a:t>奧運會 </a:t>
            </a:r>
            <a:r>
              <a:rPr b="1" lang="zh-TW" sz="2800">
                <a:solidFill>
                  <a:srgbClr val="FF0000"/>
                </a:solidFill>
              </a:rPr>
              <a:t>籃球</a:t>
            </a:r>
            <a:r>
              <a:rPr lang="zh-TW" sz="2800"/>
              <a:t> </a:t>
            </a:r>
            <a:r>
              <a:rPr b="1" lang="zh-TW" sz="2800">
                <a:solidFill>
                  <a:srgbClr val="FF0000"/>
                </a:solidFill>
              </a:rPr>
              <a:t>比賽</a:t>
            </a:r>
            <a:r>
              <a:rPr lang="zh-TW" sz="2800"/>
              <a:t> 和 世界 </a:t>
            </a:r>
            <a:r>
              <a:rPr b="1" lang="zh-TW" sz="2800">
                <a:solidFill>
                  <a:srgbClr val="FF0000"/>
                </a:solidFill>
              </a:rPr>
              <a:t>籃球</a:t>
            </a:r>
            <a:r>
              <a:rPr lang="zh-TW" sz="2800"/>
              <a:t> 錦標賽 的 </a:t>
            </a:r>
            <a:r>
              <a:rPr b="1" lang="zh-TW" sz="2800">
                <a:solidFill>
                  <a:srgbClr val="FF0000"/>
                </a:solidFill>
              </a:rPr>
              <a:t>比賽</a:t>
            </a:r>
            <a:r>
              <a:rPr lang="zh-TW" sz="2800"/>
              <a:t> 場地 長度 是 28 公尺 寬 15 公尺</a:t>
            </a:r>
          </a:p>
        </p:txBody>
      </p:sp>
      <p:sp>
        <p:nvSpPr>
          <p:cNvPr id="1731" name="Shape 1731"/>
          <p:cNvSpPr/>
          <p:nvPr/>
        </p:nvSpPr>
        <p:spPr>
          <a:xfrm>
            <a:off x="553750" y="2594450"/>
            <a:ext cx="1966500" cy="655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  <p:graphicFrame>
        <p:nvGraphicFramePr>
          <p:cNvPr id="1732" name="Shape 1732"/>
          <p:cNvGraphicFramePr/>
          <p:nvPr/>
        </p:nvGraphicFramePr>
        <p:xfrm>
          <a:off x="5588375" y="2382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786625"/>
                <a:gridCol w="558625"/>
                <a:gridCol w="550825"/>
                <a:gridCol w="350325"/>
                <a:gridCol w="596200"/>
              </a:tblGrid>
              <a:tr h="5076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奧運會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籃球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比賽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和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世界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7674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1733" name="Shape 1733"/>
          <p:cNvSpPr txBox="1"/>
          <p:nvPr/>
        </p:nvSpPr>
        <p:spPr>
          <a:xfrm>
            <a:off x="5462125" y="1942100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2400"/>
              <a:t>文字向量：有無出現</a:t>
            </a:r>
          </a:p>
        </p:txBody>
      </p:sp>
      <p:sp>
        <p:nvSpPr>
          <p:cNvPr id="1734" name="Shape 1734"/>
          <p:cNvSpPr txBox="1"/>
          <p:nvPr/>
        </p:nvSpPr>
        <p:spPr>
          <a:xfrm>
            <a:off x="5462125" y="4422700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文字向量：</a:t>
            </a:r>
            <a:r>
              <a:rPr lang="zh-TW" sz="2400"/>
              <a:t>詞頻</a:t>
            </a:r>
          </a:p>
        </p:txBody>
      </p:sp>
      <p:sp>
        <p:nvSpPr>
          <p:cNvPr id="1735" name="Shape 1735"/>
          <p:cNvSpPr/>
          <p:nvPr/>
        </p:nvSpPr>
        <p:spPr>
          <a:xfrm rot="-5400000">
            <a:off x="6727225" y="3953375"/>
            <a:ext cx="564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1736" name="Shape 1736"/>
          <p:cNvGraphicFramePr/>
          <p:nvPr/>
        </p:nvGraphicFramePr>
        <p:xfrm>
          <a:off x="5588375" y="490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786625"/>
                <a:gridCol w="558625"/>
                <a:gridCol w="550825"/>
                <a:gridCol w="350325"/>
                <a:gridCol w="596200"/>
              </a:tblGrid>
              <a:tr h="5076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奧運會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籃球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比賽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和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世界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7674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6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6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Shape 17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743" name="Shape 174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4" name="Shape 174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強化可辨識特徵：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詞頻 → TF-IDF</a:t>
            </a:r>
          </a:p>
        </p:txBody>
      </p:sp>
      <p:sp>
        <p:nvSpPr>
          <p:cNvPr id="1745" name="Shape 1745"/>
          <p:cNvSpPr/>
          <p:nvPr/>
        </p:nvSpPr>
        <p:spPr>
          <a:xfrm>
            <a:off x="517875" y="2826750"/>
            <a:ext cx="4179600" cy="98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FF0000"/>
                </a:solidFill>
              </a:rPr>
              <a:t>籃球</a:t>
            </a:r>
            <a:r>
              <a:rPr lang="zh-TW" sz="2400"/>
              <a:t> 運動 </a:t>
            </a:r>
            <a:r>
              <a:rPr lang="zh-TW" sz="2400">
                <a:solidFill>
                  <a:srgbClr val="FF0000"/>
                </a:solidFill>
              </a:rPr>
              <a:t>是</a:t>
            </a:r>
            <a:r>
              <a:rPr lang="zh-TW" sz="2400"/>
              <a:t> 以 投籃 上籃...</a:t>
            </a:r>
          </a:p>
        </p:txBody>
      </p:sp>
      <p:sp>
        <p:nvSpPr>
          <p:cNvPr id="1746" name="Shape 1746"/>
          <p:cNvSpPr/>
          <p:nvPr/>
        </p:nvSpPr>
        <p:spPr>
          <a:xfrm>
            <a:off x="262450" y="2399300"/>
            <a:ext cx="1966500" cy="655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  <p:graphicFrame>
        <p:nvGraphicFramePr>
          <p:cNvPr id="1747" name="Shape 1747"/>
          <p:cNvGraphicFramePr/>
          <p:nvPr/>
        </p:nvGraphicFramePr>
        <p:xfrm>
          <a:off x="5588375" y="230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929975"/>
                <a:gridCol w="983625"/>
                <a:gridCol w="971700"/>
              </a:tblGrid>
              <a:tr h="346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籃球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地球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是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5234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0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5234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0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sp>
        <p:nvSpPr>
          <p:cNvPr id="1748" name="Shape 1748"/>
          <p:cNvSpPr txBox="1"/>
          <p:nvPr/>
        </p:nvSpPr>
        <p:spPr>
          <a:xfrm>
            <a:off x="5462125" y="1865900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文字向量：</a:t>
            </a:r>
            <a:r>
              <a:rPr lang="zh-TW" sz="2400"/>
              <a:t>有</a:t>
            </a:r>
            <a:r>
              <a:rPr lang="zh-TW" sz="2400"/>
              <a:t>無出現</a:t>
            </a:r>
          </a:p>
        </p:txBody>
      </p:sp>
      <p:sp>
        <p:nvSpPr>
          <p:cNvPr id="1749" name="Shape 1749"/>
          <p:cNvSpPr txBox="1"/>
          <p:nvPr/>
        </p:nvSpPr>
        <p:spPr>
          <a:xfrm>
            <a:off x="5462125" y="4117900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文字向量：TF-IDF</a:t>
            </a:r>
          </a:p>
        </p:txBody>
      </p:sp>
      <p:sp>
        <p:nvSpPr>
          <p:cNvPr id="1750" name="Shape 1750"/>
          <p:cNvSpPr/>
          <p:nvPr/>
        </p:nvSpPr>
        <p:spPr>
          <a:xfrm rot="-5400000">
            <a:off x="6727225" y="3800975"/>
            <a:ext cx="564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1" name="Shape 1751"/>
          <p:cNvSpPr/>
          <p:nvPr/>
        </p:nvSpPr>
        <p:spPr>
          <a:xfrm>
            <a:off x="517875" y="4541800"/>
            <a:ext cx="4179600" cy="98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FF0000"/>
                </a:solidFill>
              </a:rPr>
              <a:t>地球</a:t>
            </a:r>
            <a:r>
              <a:rPr lang="zh-TW" sz="2400"/>
              <a:t> </a:t>
            </a:r>
            <a:r>
              <a:rPr lang="zh-TW" sz="2400">
                <a:solidFill>
                  <a:srgbClr val="FF0000"/>
                </a:solidFill>
              </a:rPr>
              <a:t>是</a:t>
            </a:r>
            <a:r>
              <a:rPr lang="zh-TW" sz="2400"/>
              <a:t> 太陽系 從 內 到 外... </a:t>
            </a:r>
          </a:p>
        </p:txBody>
      </p:sp>
      <p:sp>
        <p:nvSpPr>
          <p:cNvPr id="1752" name="Shape 1752"/>
          <p:cNvSpPr/>
          <p:nvPr/>
        </p:nvSpPr>
        <p:spPr>
          <a:xfrm>
            <a:off x="262450" y="4114350"/>
            <a:ext cx="1966500" cy="655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地</a:t>
            </a:r>
            <a:r>
              <a:rPr lang="zh-TW" sz="3200">
                <a:solidFill>
                  <a:srgbClr val="FFFFFF"/>
                </a:solidFill>
              </a:rPr>
              <a:t>球介紹</a:t>
            </a:r>
          </a:p>
        </p:txBody>
      </p:sp>
      <p:graphicFrame>
        <p:nvGraphicFramePr>
          <p:cNvPr id="1753" name="Shape 1753"/>
          <p:cNvGraphicFramePr/>
          <p:nvPr/>
        </p:nvGraphicFramePr>
        <p:xfrm>
          <a:off x="5588375" y="4683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929975"/>
                <a:gridCol w="983625"/>
                <a:gridCol w="971700"/>
              </a:tblGrid>
              <a:tr h="346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籃球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地球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是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5234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6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0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5234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0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6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Shape 17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760" name="Shape 176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TF-IDF的</a:t>
            </a:r>
            <a:r>
              <a:rPr lang="zh-TW"/>
              <a:t>特性</a:t>
            </a:r>
          </a:p>
        </p:txBody>
      </p:sp>
      <p:sp>
        <p:nvSpPr>
          <p:cNvPr id="1761" name="Shape 176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2" name="Shape 1762"/>
          <p:cNvSpPr txBox="1"/>
          <p:nvPr>
            <p:ph idx="1" type="body"/>
          </p:nvPr>
        </p:nvSpPr>
        <p:spPr>
          <a:xfrm>
            <a:off x="476250" y="4248325"/>
            <a:ext cx="3942000" cy="22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3600"/>
              <a:t>強調性=詞頻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詞彙</a:t>
            </a:r>
            <a:r>
              <a:rPr lang="zh-TW" u="sng"/>
              <a:t>在該文件</a:t>
            </a:r>
            <a:r>
              <a:rPr lang="zh-TW"/>
              <a:t>中</a:t>
            </a:r>
            <a:br>
              <a:rPr lang="zh-TW"/>
            </a:br>
            <a:r>
              <a:rPr lang="zh-TW"/>
              <a:t>出現次數</a:t>
            </a:r>
            <a:r>
              <a:rPr lang="zh-TW" u="sng"/>
              <a:t>越多</a:t>
            </a:r>
            <a:r>
              <a:rPr lang="zh-TW"/>
              <a:t>、數字越大</a:t>
            </a:r>
          </a:p>
        </p:txBody>
      </p:sp>
      <p:pic>
        <p:nvPicPr>
          <p:cNvPr id="1763" name="Shape 17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825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4" name="Shape 17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112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Shape 17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6150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6" name="Shape 1766"/>
          <p:cNvSpPr txBox="1"/>
          <p:nvPr>
            <p:ph idx="1" type="body"/>
          </p:nvPr>
        </p:nvSpPr>
        <p:spPr>
          <a:xfrm>
            <a:off x="4858075" y="4248325"/>
            <a:ext cx="3942000" cy="22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3600"/>
              <a:t>獨特性</a:t>
            </a:r>
            <a:r>
              <a:rPr b="1" lang="zh-TW"/>
              <a:t>=反文件頻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詞彙</a:t>
            </a:r>
            <a:r>
              <a:rPr lang="zh-TW" u="sng">
                <a:solidFill>
                  <a:schemeClr val="dk1"/>
                </a:solidFill>
              </a:rPr>
              <a:t>在所有文件</a:t>
            </a:r>
            <a:r>
              <a:rPr lang="zh-TW"/>
              <a:t>中</a:t>
            </a:r>
            <a:br>
              <a:rPr lang="zh-TW"/>
            </a:br>
            <a:r>
              <a:rPr lang="zh-TW"/>
              <a:t>出現次數</a:t>
            </a:r>
            <a:r>
              <a:rPr lang="zh-TW" u="sng"/>
              <a:t>越少</a:t>
            </a:r>
            <a:r>
              <a:rPr lang="zh-TW"/>
              <a:t>、數字越大</a:t>
            </a:r>
          </a:p>
        </p:txBody>
      </p:sp>
      <p:grpSp>
        <p:nvGrpSpPr>
          <p:cNvPr id="1767" name="Shape 1767"/>
          <p:cNvGrpSpPr/>
          <p:nvPr/>
        </p:nvGrpSpPr>
        <p:grpSpPr>
          <a:xfrm>
            <a:off x="4782825" y="2602875"/>
            <a:ext cx="458125" cy="404400"/>
            <a:chOff x="2603600" y="2602875"/>
            <a:chExt cx="458125" cy="404400"/>
          </a:xfrm>
        </p:grpSpPr>
        <p:sp>
          <p:nvSpPr>
            <p:cNvPr id="1768" name="Shape 1768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69" name="Shape 1769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70" name="Shape 1770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71" name="Shape 1771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2" name="Shape 1772"/>
          <p:cNvGrpSpPr/>
          <p:nvPr/>
        </p:nvGrpSpPr>
        <p:grpSpPr>
          <a:xfrm flipH="1">
            <a:off x="6584875" y="2602875"/>
            <a:ext cx="458125" cy="404400"/>
            <a:chOff x="2603600" y="2602875"/>
            <a:chExt cx="458125" cy="404400"/>
          </a:xfrm>
        </p:grpSpPr>
        <p:sp>
          <p:nvSpPr>
            <p:cNvPr id="1773" name="Shape 1773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74" name="Shape 1774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75" name="Shape 1775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76" name="Shape 1776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7" name="Shape 1777"/>
          <p:cNvGrpSpPr/>
          <p:nvPr/>
        </p:nvGrpSpPr>
        <p:grpSpPr>
          <a:xfrm flipH="1">
            <a:off x="7446675" y="2602875"/>
            <a:ext cx="458125" cy="404400"/>
            <a:chOff x="2603600" y="2602875"/>
            <a:chExt cx="458125" cy="404400"/>
          </a:xfrm>
        </p:grpSpPr>
        <p:sp>
          <p:nvSpPr>
            <p:cNvPr id="1778" name="Shape 1778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79" name="Shape 1779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80" name="Shape 1780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81" name="Shape 1781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782" name="Shape 1782"/>
          <p:cNvSpPr/>
          <p:nvPr/>
        </p:nvSpPr>
        <p:spPr>
          <a:xfrm>
            <a:off x="732675" y="2396375"/>
            <a:ext cx="2787300" cy="1500000"/>
          </a:xfrm>
          <a:prstGeom prst="wedgeRoundRectCallout">
            <a:avLst>
              <a:gd fmla="val 72647" name="adj1"/>
              <a:gd fmla="val 1034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我跟你們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有什麼</a:t>
            </a:r>
            <a:r>
              <a:rPr b="1" lang="zh-TW" sz="3600">
                <a:solidFill>
                  <a:srgbClr val="FF0000"/>
                </a:solidFill>
              </a:rPr>
              <a:t>不同</a:t>
            </a:r>
            <a:r>
              <a:rPr lang="zh-TW" sz="2400"/>
              <a:t>？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789" name="Shape 178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200">
                <a:solidFill>
                  <a:schemeClr val="dk1"/>
                </a:solidFill>
              </a:rPr>
              <a:t>TF-IDF的特性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強調性</a:t>
            </a:r>
          </a:p>
        </p:txBody>
      </p:sp>
      <p:sp>
        <p:nvSpPr>
          <p:cNvPr id="1790" name="Shape 179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1" name="Shape 1791"/>
          <p:cNvSpPr txBox="1"/>
          <p:nvPr>
            <p:ph idx="1" type="body"/>
          </p:nvPr>
        </p:nvSpPr>
        <p:spPr>
          <a:xfrm>
            <a:off x="3591600" y="4248325"/>
            <a:ext cx="3942000" cy="22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3600"/>
              <a:t>強調性=詞頻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詞彙</a:t>
            </a:r>
            <a:r>
              <a:rPr lang="zh-TW" u="sng"/>
              <a:t>在該文件</a:t>
            </a:r>
            <a:r>
              <a:rPr lang="zh-TW"/>
              <a:t>中</a:t>
            </a:r>
            <a:br>
              <a:rPr lang="zh-TW"/>
            </a:br>
            <a:r>
              <a:rPr lang="zh-TW"/>
              <a:t>出現次數</a:t>
            </a:r>
            <a:r>
              <a:rPr lang="zh-TW" u="sng"/>
              <a:t>越多</a:t>
            </a:r>
            <a:r>
              <a:rPr lang="zh-TW"/>
              <a:t>、</a:t>
            </a:r>
            <a:r>
              <a:rPr lang="zh-TW">
                <a:solidFill>
                  <a:schemeClr val="dk1"/>
                </a:solidFill>
              </a:rPr>
              <a:t>向量</a:t>
            </a:r>
            <a:r>
              <a:rPr lang="zh-TW" u="sng">
                <a:solidFill>
                  <a:srgbClr val="38761D"/>
                </a:solidFill>
              </a:rPr>
              <a:t>越大</a:t>
            </a:r>
          </a:p>
        </p:txBody>
      </p:sp>
      <p:pic>
        <p:nvPicPr>
          <p:cNvPr id="1792" name="Shape 17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2675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Shape 17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112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Shape 1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6150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5" name="Shape 1795"/>
          <p:cNvGrpSpPr/>
          <p:nvPr/>
        </p:nvGrpSpPr>
        <p:grpSpPr>
          <a:xfrm>
            <a:off x="4721675" y="2602875"/>
            <a:ext cx="458125" cy="404400"/>
            <a:chOff x="2603600" y="2602875"/>
            <a:chExt cx="458125" cy="404400"/>
          </a:xfrm>
        </p:grpSpPr>
        <p:sp>
          <p:nvSpPr>
            <p:cNvPr id="1796" name="Shape 179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97" name="Shape 1797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98" name="Shape 1798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99" name="Shape 1799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0" name="Shape 1800"/>
          <p:cNvGrpSpPr/>
          <p:nvPr/>
        </p:nvGrpSpPr>
        <p:grpSpPr>
          <a:xfrm flipH="1">
            <a:off x="6584875" y="2602875"/>
            <a:ext cx="458125" cy="404400"/>
            <a:chOff x="2603600" y="2602875"/>
            <a:chExt cx="458125" cy="404400"/>
          </a:xfrm>
        </p:grpSpPr>
        <p:sp>
          <p:nvSpPr>
            <p:cNvPr id="1801" name="Shape 1801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02" name="Shape 1802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03" name="Shape 1803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04" name="Shape 1804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5" name="Shape 1805"/>
          <p:cNvGrpSpPr/>
          <p:nvPr/>
        </p:nvGrpSpPr>
        <p:grpSpPr>
          <a:xfrm flipH="1">
            <a:off x="7446675" y="2602875"/>
            <a:ext cx="458125" cy="404400"/>
            <a:chOff x="2603600" y="2602875"/>
            <a:chExt cx="458125" cy="404400"/>
          </a:xfrm>
        </p:grpSpPr>
        <p:sp>
          <p:nvSpPr>
            <p:cNvPr id="1806" name="Shape 1806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07" name="Shape 1807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08" name="Shape 1808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09" name="Shape 1809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810" name="Shape 1810"/>
          <p:cNvSpPr/>
          <p:nvPr/>
        </p:nvSpPr>
        <p:spPr>
          <a:xfrm>
            <a:off x="476250" y="2437730"/>
            <a:ext cx="3347100" cy="1395600"/>
          </a:xfrm>
          <a:prstGeom prst="wedgeRoundRectCallout">
            <a:avLst>
              <a:gd fmla="val 63422" name="adj1"/>
              <a:gd fmla="val 1608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我</a:t>
            </a:r>
            <a:r>
              <a:rPr lang="zh-TW" sz="2400"/>
              <a:t>講了2次「</a:t>
            </a:r>
            <a:r>
              <a:rPr b="1" lang="zh-TW" sz="2400">
                <a:solidFill>
                  <a:srgbClr val="FF0000"/>
                </a:solidFill>
              </a:rPr>
              <a:t>籃球</a:t>
            </a:r>
            <a:r>
              <a:rPr lang="zh-TW" sz="2400"/>
              <a:t>」！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很重要所以要講2次！</a:t>
            </a:r>
          </a:p>
        </p:txBody>
      </p:sp>
      <p:sp>
        <p:nvSpPr>
          <p:cNvPr id="1811" name="Shape 1811"/>
          <p:cNvSpPr/>
          <p:nvPr/>
        </p:nvSpPr>
        <p:spPr>
          <a:xfrm>
            <a:off x="716150" y="4438700"/>
            <a:ext cx="2749200" cy="13956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「籃</a:t>
            </a:r>
            <a:r>
              <a:rPr lang="zh-TW" sz="3200">
                <a:solidFill>
                  <a:srgbClr val="FFFFFF"/>
                </a:solidFill>
              </a:rPr>
              <a:t>球」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文字向量*2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Shape 18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818" name="Shape 181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TF-IDF的特性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獨特</a:t>
            </a:r>
            <a:r>
              <a:rPr lang="zh-TW"/>
              <a:t>性</a:t>
            </a:r>
            <a:r>
              <a:rPr lang="zh-TW">
                <a:solidFill>
                  <a:schemeClr val="dk1"/>
                </a:solidFill>
              </a:rPr>
              <a:t>(1/2)</a:t>
            </a:r>
          </a:p>
        </p:txBody>
      </p:sp>
      <p:sp>
        <p:nvSpPr>
          <p:cNvPr id="1819" name="Shape 181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0" name="Shape 1820"/>
          <p:cNvSpPr txBox="1"/>
          <p:nvPr>
            <p:ph idx="1" type="body"/>
          </p:nvPr>
        </p:nvSpPr>
        <p:spPr>
          <a:xfrm>
            <a:off x="3591600" y="4248325"/>
            <a:ext cx="3942000" cy="22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 algn="ctr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b="1" lang="zh-TW" sz="3600">
                <a:solidFill>
                  <a:schemeClr val="dk1"/>
                </a:solidFill>
              </a:rPr>
              <a:t>獨特性</a:t>
            </a:r>
            <a:r>
              <a:rPr b="1" lang="zh-TW">
                <a:solidFill>
                  <a:schemeClr val="dk1"/>
                </a:solidFill>
              </a:rPr>
              <a:t>=反文件頻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詞彙</a:t>
            </a:r>
            <a:r>
              <a:rPr lang="zh-TW" u="sng">
                <a:solidFill>
                  <a:schemeClr val="dk1"/>
                </a:solidFill>
              </a:rPr>
              <a:t>在所有文件</a:t>
            </a:r>
            <a:r>
              <a:rPr lang="zh-TW">
                <a:solidFill>
                  <a:schemeClr val="dk1"/>
                </a:solidFill>
              </a:rPr>
              <a:t>中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出現次數</a:t>
            </a:r>
            <a:r>
              <a:rPr lang="zh-TW" u="sng">
                <a:solidFill>
                  <a:schemeClr val="dk1"/>
                </a:solidFill>
              </a:rPr>
              <a:t>越少</a:t>
            </a:r>
            <a:r>
              <a:rPr lang="zh-TW">
                <a:solidFill>
                  <a:schemeClr val="dk1"/>
                </a:solidFill>
              </a:rPr>
              <a:t>、向量</a:t>
            </a:r>
            <a:r>
              <a:rPr lang="zh-TW" u="sng">
                <a:solidFill>
                  <a:srgbClr val="38761D"/>
                </a:solidFill>
              </a:rPr>
              <a:t>越大</a:t>
            </a:r>
          </a:p>
        </p:txBody>
      </p:sp>
      <p:pic>
        <p:nvPicPr>
          <p:cNvPr id="1821" name="Shape 18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2675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Shape 18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112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Shape 18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6150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4" name="Shape 1824"/>
          <p:cNvGrpSpPr/>
          <p:nvPr/>
        </p:nvGrpSpPr>
        <p:grpSpPr>
          <a:xfrm>
            <a:off x="4721675" y="2602875"/>
            <a:ext cx="458125" cy="404400"/>
            <a:chOff x="2603600" y="2602875"/>
            <a:chExt cx="458125" cy="404400"/>
          </a:xfrm>
        </p:grpSpPr>
        <p:sp>
          <p:nvSpPr>
            <p:cNvPr id="1825" name="Shape 1825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26" name="Shape 182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27" name="Shape 1827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28" name="Shape 1828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9" name="Shape 1829"/>
          <p:cNvGrpSpPr/>
          <p:nvPr/>
        </p:nvGrpSpPr>
        <p:grpSpPr>
          <a:xfrm flipH="1">
            <a:off x="6584875" y="2602875"/>
            <a:ext cx="458125" cy="404400"/>
            <a:chOff x="2603600" y="2602875"/>
            <a:chExt cx="458125" cy="404400"/>
          </a:xfrm>
        </p:grpSpPr>
        <p:sp>
          <p:nvSpPr>
            <p:cNvPr id="1830" name="Shape 1830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31" name="Shape 1831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32" name="Shape 1832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33" name="Shape 1833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4" name="Shape 1834"/>
          <p:cNvGrpSpPr/>
          <p:nvPr/>
        </p:nvGrpSpPr>
        <p:grpSpPr>
          <a:xfrm flipH="1">
            <a:off x="7446675" y="2602875"/>
            <a:ext cx="458125" cy="404400"/>
            <a:chOff x="2603600" y="2602875"/>
            <a:chExt cx="458125" cy="404400"/>
          </a:xfrm>
        </p:grpSpPr>
        <p:sp>
          <p:nvSpPr>
            <p:cNvPr id="1835" name="Shape 1835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36" name="Shape 1836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37" name="Shape 1837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38" name="Shape 1838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839" name="Shape 1839"/>
          <p:cNvSpPr/>
          <p:nvPr/>
        </p:nvSpPr>
        <p:spPr>
          <a:xfrm>
            <a:off x="476250" y="2437730"/>
            <a:ext cx="3347100" cy="1395600"/>
          </a:xfrm>
          <a:prstGeom prst="wedgeRoundRectCallout">
            <a:avLst>
              <a:gd fmla="val 63422" name="adj1"/>
              <a:gd fmla="val 1608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只有我講「</a:t>
            </a:r>
            <a:r>
              <a:rPr b="1" lang="zh-TW" sz="2400">
                <a:solidFill>
                  <a:srgbClr val="FF0000"/>
                </a:solidFill>
              </a:rPr>
              <a:t>籃球</a:t>
            </a:r>
            <a:r>
              <a:rPr lang="zh-TW" sz="2400">
                <a:solidFill>
                  <a:schemeClr val="dk1"/>
                </a:solidFill>
              </a:rPr>
              <a:t>」</a:t>
            </a:r>
            <a:br>
              <a:rPr lang="zh-TW" sz="2400">
                <a:solidFill>
                  <a:schemeClr val="dk1"/>
                </a:solidFill>
              </a:rPr>
            </a:br>
            <a:r>
              <a:rPr lang="zh-TW" sz="2400">
                <a:solidFill>
                  <a:schemeClr val="dk1"/>
                </a:solidFill>
              </a:rPr>
              <a:t>你們都沒有提到！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更重要！</a:t>
            </a:r>
          </a:p>
        </p:txBody>
      </p:sp>
      <p:sp>
        <p:nvSpPr>
          <p:cNvPr id="1840" name="Shape 1840"/>
          <p:cNvSpPr/>
          <p:nvPr/>
        </p:nvSpPr>
        <p:spPr>
          <a:xfrm>
            <a:off x="716150" y="4438700"/>
            <a:ext cx="2749200" cy="1395600"/>
          </a:xfrm>
          <a:prstGeom prst="roundRect">
            <a:avLst>
              <a:gd fmla="val 16667" name="adj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「籃球」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文字向量*3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Shape 18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847" name="Shape 184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TF-IDF的特性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獨特性(2/2)</a:t>
            </a:r>
          </a:p>
        </p:txBody>
      </p:sp>
      <p:sp>
        <p:nvSpPr>
          <p:cNvPr id="1848" name="Shape 184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9" name="Shape 1849"/>
          <p:cNvSpPr txBox="1"/>
          <p:nvPr>
            <p:ph idx="1" type="body"/>
          </p:nvPr>
        </p:nvSpPr>
        <p:spPr>
          <a:xfrm>
            <a:off x="3591600" y="4248325"/>
            <a:ext cx="3942000" cy="2246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zh-TW" sz="3600">
                <a:solidFill>
                  <a:schemeClr val="dk1"/>
                </a:solidFill>
              </a:rPr>
              <a:t>獨特性</a:t>
            </a:r>
            <a:r>
              <a:rPr b="1" lang="zh-TW">
                <a:solidFill>
                  <a:schemeClr val="dk1"/>
                </a:solidFill>
              </a:rPr>
              <a:t>=反文件頻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詞彙</a:t>
            </a:r>
            <a:r>
              <a:rPr lang="zh-TW" u="sng">
                <a:solidFill>
                  <a:schemeClr val="dk1"/>
                </a:solidFill>
              </a:rPr>
              <a:t>在所有文件</a:t>
            </a:r>
            <a:r>
              <a:rPr lang="zh-TW">
                <a:solidFill>
                  <a:schemeClr val="dk1"/>
                </a:solidFill>
              </a:rPr>
              <a:t>中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出現次數</a:t>
            </a:r>
            <a:r>
              <a:rPr lang="zh-TW" u="sng">
                <a:solidFill>
                  <a:schemeClr val="dk1"/>
                </a:solidFill>
              </a:rPr>
              <a:t>越多</a:t>
            </a:r>
            <a:r>
              <a:rPr lang="zh-TW">
                <a:solidFill>
                  <a:schemeClr val="dk1"/>
                </a:solidFill>
              </a:rPr>
              <a:t>、向量</a:t>
            </a:r>
            <a:r>
              <a:rPr lang="zh-TW" u="sng">
                <a:solidFill>
                  <a:srgbClr val="FF0000"/>
                </a:solidFill>
              </a:rPr>
              <a:t>越小</a:t>
            </a:r>
          </a:p>
        </p:txBody>
      </p:sp>
      <p:pic>
        <p:nvPicPr>
          <p:cNvPr id="1850" name="Shape 18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2675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Shape 18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112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Shape 1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6150" y="2602875"/>
            <a:ext cx="1196325" cy="1196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3" name="Shape 1853"/>
          <p:cNvGrpSpPr/>
          <p:nvPr/>
        </p:nvGrpSpPr>
        <p:grpSpPr>
          <a:xfrm>
            <a:off x="4721675" y="2602875"/>
            <a:ext cx="458125" cy="404400"/>
            <a:chOff x="2603600" y="2602875"/>
            <a:chExt cx="458125" cy="404400"/>
          </a:xfrm>
        </p:grpSpPr>
        <p:sp>
          <p:nvSpPr>
            <p:cNvPr id="1854" name="Shape 1854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55" name="Shape 1855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56" name="Shape 185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57" name="Shape 1857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8" name="Shape 1858"/>
          <p:cNvGrpSpPr/>
          <p:nvPr/>
        </p:nvGrpSpPr>
        <p:grpSpPr>
          <a:xfrm flipH="1">
            <a:off x="6584875" y="2602875"/>
            <a:ext cx="458125" cy="404400"/>
            <a:chOff x="2603600" y="2602875"/>
            <a:chExt cx="458125" cy="404400"/>
          </a:xfrm>
        </p:grpSpPr>
        <p:sp>
          <p:nvSpPr>
            <p:cNvPr id="1859" name="Shape 1859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60" name="Shape 1860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61" name="Shape 1861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62" name="Shape 1862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3" name="Shape 1863"/>
          <p:cNvGrpSpPr/>
          <p:nvPr/>
        </p:nvGrpSpPr>
        <p:grpSpPr>
          <a:xfrm flipH="1">
            <a:off x="7446675" y="2602875"/>
            <a:ext cx="458125" cy="404400"/>
            <a:chOff x="2603600" y="2602875"/>
            <a:chExt cx="458125" cy="404400"/>
          </a:xfrm>
        </p:grpSpPr>
        <p:sp>
          <p:nvSpPr>
            <p:cNvPr id="1864" name="Shape 1864"/>
            <p:cNvSpPr/>
            <p:nvPr/>
          </p:nvSpPr>
          <p:spPr>
            <a:xfrm>
              <a:off x="2603600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65" name="Shape 1865"/>
            <p:cNvSpPr/>
            <p:nvPr/>
          </p:nvSpPr>
          <p:spPr>
            <a:xfrm>
              <a:off x="2700800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66" name="Shape 1866"/>
            <p:cNvSpPr/>
            <p:nvPr/>
          </p:nvSpPr>
          <p:spPr>
            <a:xfrm>
              <a:off x="2843325" y="2602875"/>
              <a:ext cx="218400" cy="404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67" name="Shape 1867"/>
            <p:cNvSpPr/>
            <p:nvPr/>
          </p:nvSpPr>
          <p:spPr>
            <a:xfrm>
              <a:off x="2940525" y="2692825"/>
              <a:ext cx="121200" cy="224400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868" name="Shape 1868"/>
          <p:cNvSpPr/>
          <p:nvPr/>
        </p:nvSpPr>
        <p:spPr>
          <a:xfrm>
            <a:off x="476250" y="2437730"/>
            <a:ext cx="3347100" cy="1395600"/>
          </a:xfrm>
          <a:prstGeom prst="wedgeRoundRectCallout">
            <a:avLst>
              <a:gd fmla="val 63422" name="adj1"/>
              <a:gd fmla="val 1608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(大家都有「</a:t>
            </a:r>
            <a:r>
              <a:rPr b="1" lang="zh-TW" sz="2400">
                <a:solidFill>
                  <a:srgbClr val="FF0000"/>
                </a:solidFill>
              </a:rPr>
              <a:t>是</a:t>
            </a:r>
            <a:r>
              <a:rPr lang="zh-TW" sz="2400">
                <a:solidFill>
                  <a:schemeClr val="dk1"/>
                </a:solidFill>
              </a:rPr>
              <a:t>」，</a:t>
            </a:r>
            <a:br>
              <a:rPr lang="zh-TW" sz="2400">
                <a:solidFill>
                  <a:schemeClr val="dk1"/>
                </a:solidFill>
              </a:rPr>
            </a:br>
            <a:r>
              <a:rPr lang="zh-TW" sz="2400">
                <a:solidFill>
                  <a:schemeClr val="dk1"/>
                </a:solidFill>
              </a:rPr>
              <a:t>那我就</a:t>
            </a:r>
            <a:r>
              <a:rPr lang="zh-TW" sz="2400" u="sng">
                <a:solidFill>
                  <a:schemeClr val="dk1"/>
                </a:solidFill>
              </a:rPr>
              <a:t>不強調</a:t>
            </a:r>
            <a:r>
              <a:rPr lang="zh-TW" sz="2400">
                <a:solidFill>
                  <a:schemeClr val="dk1"/>
                </a:solidFill>
              </a:rPr>
              <a:t>了)</a:t>
            </a:r>
          </a:p>
        </p:txBody>
      </p:sp>
      <p:sp>
        <p:nvSpPr>
          <p:cNvPr id="1869" name="Shape 1869"/>
          <p:cNvSpPr/>
          <p:nvPr/>
        </p:nvSpPr>
        <p:spPr>
          <a:xfrm>
            <a:off x="716150" y="4438700"/>
            <a:ext cx="2749200" cy="13956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「是」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文字向量*(⅓)</a:t>
            </a:r>
          </a:p>
        </p:txBody>
      </p:sp>
      <p:sp>
        <p:nvSpPr>
          <p:cNvPr id="1870" name="Shape 1870"/>
          <p:cNvSpPr/>
          <p:nvPr/>
        </p:nvSpPr>
        <p:spPr>
          <a:xfrm>
            <a:off x="6759222" y="1626300"/>
            <a:ext cx="838200" cy="763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是</a:t>
            </a:r>
          </a:p>
        </p:txBody>
      </p:sp>
      <p:sp>
        <p:nvSpPr>
          <p:cNvPr id="1871" name="Shape 1871"/>
          <p:cNvSpPr/>
          <p:nvPr/>
        </p:nvSpPr>
        <p:spPr>
          <a:xfrm>
            <a:off x="7754522" y="1626300"/>
            <a:ext cx="838200" cy="763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是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344" name="Shape 34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從</a:t>
            </a:r>
            <a:r>
              <a:rPr lang="zh-TW"/>
              <a:t>資料談起：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/>
              <a:t>非結構資料到結構資料</a:t>
            </a:r>
          </a:p>
        </p:txBody>
      </p:sp>
      <p:sp>
        <p:nvSpPr>
          <p:cNvPr id="345" name="Shape 345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Part 1.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7" name="Shape 1877"/>
          <p:cNvPicPr preferRelativeResize="0"/>
          <p:nvPr/>
        </p:nvPicPr>
        <p:blipFill rotWithShape="1">
          <a:blip r:embed="rId3">
            <a:alphaModFix/>
          </a:blip>
          <a:srcRect b="39202" l="0" r="0" t="0"/>
          <a:stretch/>
        </p:blipFill>
        <p:spPr>
          <a:xfrm>
            <a:off x="4995800" y="2328025"/>
            <a:ext cx="4148200" cy="452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8" name="Shape 18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879" name="Shape 187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強化可辨識特徵：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Weka的</a:t>
            </a:r>
            <a:r>
              <a:rPr lang="zh-TW"/>
              <a:t>設定</a:t>
            </a:r>
          </a:p>
        </p:txBody>
      </p:sp>
      <p:sp>
        <p:nvSpPr>
          <p:cNvPr id="1880" name="Shape 1880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81" name="Shape 18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75" y="2633775"/>
            <a:ext cx="4067525" cy="362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2" name="Shape 1882"/>
          <p:cNvSpPr/>
          <p:nvPr/>
        </p:nvSpPr>
        <p:spPr>
          <a:xfrm>
            <a:off x="498475" y="1887750"/>
            <a:ext cx="4271100" cy="655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800">
                <a:solidFill>
                  <a:srgbClr val="FFFFFF"/>
                </a:solidFill>
              </a:rPr>
              <a:t>步驟2-5: 選擇前處理器</a:t>
            </a:r>
          </a:p>
        </p:txBody>
      </p:sp>
      <p:sp>
        <p:nvSpPr>
          <p:cNvPr id="1883" name="Shape 1883"/>
          <p:cNvSpPr/>
          <p:nvPr/>
        </p:nvSpPr>
        <p:spPr>
          <a:xfrm>
            <a:off x="2424900" y="5180350"/>
            <a:ext cx="2268300" cy="32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884" name="Shape 1884"/>
          <p:cNvSpPr/>
          <p:nvPr/>
        </p:nvSpPr>
        <p:spPr>
          <a:xfrm>
            <a:off x="5726450" y="3758850"/>
            <a:ext cx="1556400" cy="655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885" name="Shape 1885"/>
          <p:cNvSpPr/>
          <p:nvPr/>
        </p:nvSpPr>
        <p:spPr>
          <a:xfrm rot="8997631">
            <a:off x="4686981" y="4428023"/>
            <a:ext cx="1049348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6" name="Shape 1886"/>
          <p:cNvSpPr/>
          <p:nvPr/>
        </p:nvSpPr>
        <p:spPr>
          <a:xfrm>
            <a:off x="5208700" y="1413225"/>
            <a:ext cx="3722400" cy="1353600"/>
          </a:xfrm>
          <a:prstGeom prst="wedgeRoundRectCallout">
            <a:avLst>
              <a:gd fmla="val -21242" name="adj1"/>
              <a:gd fmla="val 9103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IDFTransform 反文件頻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TFTransform 詞頻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分類器的選擇</a:t>
            </a:r>
          </a:p>
        </p:txBody>
      </p:sp>
      <p:sp>
        <p:nvSpPr>
          <p:cNvPr id="1893" name="Shape 18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894" name="Shape 189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weka logo.png" id="1895" name="Shape 18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4850" y="2932275"/>
            <a:ext cx="1721549" cy="172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Shape 1896"/>
          <p:cNvSpPr/>
          <p:nvPr/>
        </p:nvSpPr>
        <p:spPr>
          <a:xfrm>
            <a:off x="476250" y="1613950"/>
            <a:ext cx="2910300" cy="1529400"/>
          </a:xfrm>
          <a:prstGeom prst="wedgeRoundRectCallout">
            <a:avLst>
              <a:gd fmla="val 66613" name="adj1"/>
              <a:gd fmla="val 5490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1800"/>
              <a:t>簡單快速條件機率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zh-TW" sz="3200"/>
              <a:t>貝氏分類器</a:t>
            </a:r>
          </a:p>
          <a:p>
            <a:pPr lvl="0" algn="ctr">
              <a:spcBef>
                <a:spcPts val="0"/>
              </a:spcBef>
              <a:buNone/>
            </a:pPr>
            <a:r>
              <a:rPr lang="zh-TW" sz="1800"/>
              <a:t>weka.classifiers.bayes.</a:t>
            </a:r>
            <a:br>
              <a:rPr lang="zh-TW" sz="1800"/>
            </a:br>
            <a:r>
              <a:rPr lang="zh-TW" sz="1800"/>
              <a:t>NaiveBayes</a:t>
            </a:r>
          </a:p>
        </p:txBody>
      </p:sp>
      <p:sp>
        <p:nvSpPr>
          <p:cNvPr id="1897" name="Shape 1897"/>
          <p:cNvSpPr/>
          <p:nvPr/>
        </p:nvSpPr>
        <p:spPr>
          <a:xfrm>
            <a:off x="476250" y="3313275"/>
            <a:ext cx="2910300" cy="1529400"/>
          </a:xfrm>
          <a:prstGeom prst="wedgeRoundRectCallout">
            <a:avLst>
              <a:gd fmla="val 61152" name="adj1"/>
              <a:gd fmla="val 614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多變項迴歸統計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羅吉斯特迴歸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weka.classifiers.function.</a:t>
            </a:r>
            <a:br>
              <a:rPr lang="zh-TW" sz="1800"/>
            </a:br>
            <a:r>
              <a:rPr lang="zh-TW" sz="1800"/>
              <a:t>Logistic</a:t>
            </a:r>
          </a:p>
        </p:txBody>
      </p:sp>
      <p:sp>
        <p:nvSpPr>
          <p:cNvPr id="1898" name="Shape 1898"/>
          <p:cNvSpPr/>
          <p:nvPr/>
        </p:nvSpPr>
        <p:spPr>
          <a:xfrm>
            <a:off x="476250" y="5012600"/>
            <a:ext cx="2910300" cy="1529400"/>
          </a:xfrm>
          <a:prstGeom prst="wedgeRoundRectCallout">
            <a:avLst>
              <a:gd fmla="val 65521" name="adj1"/>
              <a:gd fmla="val -6186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建立條件樹狀規則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決策樹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weka.classifiers.trees.</a:t>
            </a:r>
            <a:br>
              <a:rPr lang="zh-TW" sz="1800"/>
            </a:br>
            <a:r>
              <a:rPr lang="zh-TW" sz="1800"/>
              <a:t>J48</a:t>
            </a:r>
          </a:p>
        </p:txBody>
      </p:sp>
      <p:sp>
        <p:nvSpPr>
          <p:cNvPr id="1899" name="Shape 1899"/>
          <p:cNvSpPr/>
          <p:nvPr/>
        </p:nvSpPr>
        <p:spPr>
          <a:xfrm>
            <a:off x="5899625" y="1537750"/>
            <a:ext cx="3104100" cy="1529400"/>
          </a:xfrm>
          <a:prstGeom prst="wedgeRoundRectCallout">
            <a:avLst>
              <a:gd fmla="val -67511" name="adj1"/>
              <a:gd fmla="val 5955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最強多維度切割器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支持向量機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weka.classifiers.functions.</a:t>
            </a:r>
            <a:br>
              <a:rPr lang="zh-TW" sz="1800"/>
            </a:br>
            <a:r>
              <a:rPr lang="zh-TW" sz="1800"/>
              <a:t>SMO</a:t>
            </a:r>
          </a:p>
        </p:txBody>
      </p:sp>
      <p:sp>
        <p:nvSpPr>
          <p:cNvPr id="1900" name="Shape 1900"/>
          <p:cNvSpPr/>
          <p:nvPr/>
        </p:nvSpPr>
        <p:spPr>
          <a:xfrm>
            <a:off x="5899625" y="3237075"/>
            <a:ext cx="3104100" cy="1529400"/>
          </a:xfrm>
          <a:prstGeom prst="wedgeRoundRectCallout">
            <a:avLst>
              <a:gd fmla="val -59318" name="adj1"/>
              <a:gd fmla="val 196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仿生物貴族機器演算法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類神經網路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weka.classifiers.functions.</a:t>
            </a:r>
            <a:br>
              <a:rPr lang="zh-TW" sz="1800"/>
            </a:br>
            <a:r>
              <a:rPr lang="zh-TW" sz="1800"/>
              <a:t>MultilayerPerceptron</a:t>
            </a:r>
          </a:p>
        </p:txBody>
      </p:sp>
      <p:sp>
        <p:nvSpPr>
          <p:cNvPr id="1901" name="Shape 1901"/>
          <p:cNvSpPr/>
          <p:nvPr/>
        </p:nvSpPr>
        <p:spPr>
          <a:xfrm>
            <a:off x="5899625" y="4958625"/>
            <a:ext cx="3104100" cy="1529400"/>
          </a:xfrm>
          <a:prstGeom prst="wedgeRoundRectCallout">
            <a:avLst>
              <a:gd fmla="val -65463" name="adj1"/>
              <a:gd fmla="val -6298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深度學習圖片辨識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/>
              <a:t>卷積</a:t>
            </a:r>
            <a:r>
              <a:rPr b="1" lang="zh-TW" sz="3200"/>
              <a:t>神經網路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weka.classifiers.functions.</a:t>
            </a:r>
            <a:br>
              <a:rPr lang="zh-TW" sz="1800"/>
            </a:br>
            <a:r>
              <a:rPr lang="zh-TW" sz="1800"/>
              <a:t>NeuralNetwork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Weka</a:t>
            </a:r>
            <a:r>
              <a:rPr lang="zh-TW"/>
              <a:t>套件安裝</a:t>
            </a:r>
          </a:p>
        </p:txBody>
      </p:sp>
      <p:sp>
        <p:nvSpPr>
          <p:cNvPr id="1908" name="Shape 190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9" name="Shape 1909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0" name="Shape 19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911" name="Shape 191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12" name="Shape 19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00" y="3017188"/>
            <a:ext cx="373380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Shape 19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350" y="2039389"/>
            <a:ext cx="4019401" cy="4215323"/>
          </a:xfrm>
          <a:prstGeom prst="rect">
            <a:avLst/>
          </a:prstGeom>
          <a:noFill/>
          <a:ln>
            <a:noFill/>
          </a:ln>
        </p:spPr>
      </p:pic>
      <p:sp>
        <p:nvSpPr>
          <p:cNvPr id="1914" name="Shape 1914"/>
          <p:cNvSpPr/>
          <p:nvPr/>
        </p:nvSpPr>
        <p:spPr>
          <a:xfrm>
            <a:off x="1987075" y="3264450"/>
            <a:ext cx="1986300" cy="518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915" name="Shape 1915"/>
          <p:cNvSpPr/>
          <p:nvPr/>
        </p:nvSpPr>
        <p:spPr>
          <a:xfrm rot="10800000">
            <a:off x="4118694" y="3261150"/>
            <a:ext cx="5619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6" name="Shape 1916"/>
          <p:cNvSpPr/>
          <p:nvPr/>
        </p:nvSpPr>
        <p:spPr>
          <a:xfrm>
            <a:off x="6031550" y="2312500"/>
            <a:ext cx="707400" cy="37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Shape 192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Weka</a:t>
            </a:r>
            <a:r>
              <a:rPr lang="zh-TW"/>
              <a:t>介紹書籍</a:t>
            </a:r>
          </a:p>
        </p:txBody>
      </p:sp>
      <p:sp>
        <p:nvSpPr>
          <p:cNvPr id="1923" name="Shape 1923"/>
          <p:cNvSpPr txBox="1"/>
          <p:nvPr>
            <p:ph idx="2" type="body"/>
          </p:nvPr>
        </p:nvSpPr>
        <p:spPr>
          <a:xfrm>
            <a:off x="4283275" y="1791150"/>
            <a:ext cx="444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zh-TW"/>
              <a:t>王者歸來: </a:t>
            </a:r>
            <a:br>
              <a:rPr lang="zh-TW"/>
            </a:br>
            <a:r>
              <a:rPr b="1" lang="zh-TW" sz="3200"/>
              <a:t>WEKA機器學習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b="1" lang="zh-TW" sz="3200"/>
              <a:t>與大數據聖經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作者：袁梅宇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出版者：佳魁資訊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日期：2015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ISBN: 978-986-379-067-9</a:t>
            </a:r>
          </a:p>
        </p:txBody>
      </p:sp>
      <p:sp>
        <p:nvSpPr>
          <p:cNvPr id="1924" name="Shape 19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925" name="Shape 192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26" name="Shape 19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275" y="2494450"/>
            <a:ext cx="2457450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7" name="Shape 1927"/>
          <p:cNvSpPr/>
          <p:nvPr/>
        </p:nvSpPr>
        <p:spPr>
          <a:xfrm>
            <a:off x="4721825" y="5264250"/>
            <a:ext cx="3694800" cy="1068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1000"/>
              </a:spcBef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政大總圖三樓中文書區</a:t>
            </a:r>
            <a:b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510.25474 368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Shape 193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分類目標的轉換：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文本分類(類別) → 評分(連續變項)</a:t>
            </a:r>
          </a:p>
        </p:txBody>
      </p:sp>
      <p:sp>
        <p:nvSpPr>
          <p:cNvPr id="1934" name="Shape 19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935" name="Shape 193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36" name="Shape 19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637" y="2319850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7" name="Shape 19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675" y="2319850"/>
            <a:ext cx="1196325" cy="11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8" name="Shape 1938"/>
          <p:cNvSpPr/>
          <p:nvPr/>
        </p:nvSpPr>
        <p:spPr>
          <a:xfrm>
            <a:off x="262450" y="2590413"/>
            <a:ext cx="1109100" cy="655200"/>
          </a:xfrm>
          <a:prstGeom prst="wedgeRoundRectCallout">
            <a:avLst>
              <a:gd fmla="val 84357" name="adj1"/>
              <a:gd fmla="val -1761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</a:t>
            </a:r>
          </a:p>
        </p:txBody>
      </p:sp>
      <p:sp>
        <p:nvSpPr>
          <p:cNvPr id="1939" name="Shape 1939"/>
          <p:cNvSpPr/>
          <p:nvPr/>
        </p:nvSpPr>
        <p:spPr>
          <a:xfrm>
            <a:off x="3483000" y="2590425"/>
            <a:ext cx="1109100" cy="655200"/>
          </a:xfrm>
          <a:prstGeom prst="wedgeRoundRectCallout">
            <a:avLst>
              <a:gd fmla="val -78424" name="adj1"/>
              <a:gd fmla="val 3224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地球</a:t>
            </a:r>
          </a:p>
        </p:txBody>
      </p:sp>
      <p:pic>
        <p:nvPicPr>
          <p:cNvPr descr="slide test spell check" id="1940" name="Shape 19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1500" y="466892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test spell check" id="1941" name="Shape 19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550" y="466892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2" name="Shape 1942"/>
          <p:cNvSpPr/>
          <p:nvPr/>
        </p:nvSpPr>
        <p:spPr>
          <a:xfrm>
            <a:off x="262450" y="4950925"/>
            <a:ext cx="1109100" cy="655200"/>
          </a:xfrm>
          <a:prstGeom prst="wedgeRoundRectCallout">
            <a:avLst>
              <a:gd fmla="val 84357" name="adj1"/>
              <a:gd fmla="val -1761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97</a:t>
            </a:r>
          </a:p>
        </p:txBody>
      </p:sp>
      <p:sp>
        <p:nvSpPr>
          <p:cNvPr id="1943" name="Shape 1943"/>
          <p:cNvSpPr/>
          <p:nvPr/>
        </p:nvSpPr>
        <p:spPr>
          <a:xfrm>
            <a:off x="3483000" y="4950938"/>
            <a:ext cx="1109100" cy="655200"/>
          </a:xfrm>
          <a:prstGeom prst="wedgeRoundRectCallout">
            <a:avLst>
              <a:gd fmla="val -78424" name="adj1"/>
              <a:gd fmla="val 3224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23</a:t>
            </a:r>
          </a:p>
        </p:txBody>
      </p:sp>
      <p:cxnSp>
        <p:nvCxnSpPr>
          <p:cNvPr id="1944" name="Shape 1944"/>
          <p:cNvCxnSpPr/>
          <p:nvPr/>
        </p:nvCxnSpPr>
        <p:spPr>
          <a:xfrm>
            <a:off x="65325" y="4027725"/>
            <a:ext cx="8741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1945" name="Shape 1945"/>
          <p:cNvSpPr txBox="1"/>
          <p:nvPr/>
        </p:nvSpPr>
        <p:spPr>
          <a:xfrm>
            <a:off x="272150" y="3537850"/>
            <a:ext cx="2656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1800"/>
              <a:t>分類目標：類別變項</a:t>
            </a:r>
          </a:p>
        </p:txBody>
      </p:sp>
      <p:sp>
        <p:nvSpPr>
          <p:cNvPr id="1946" name="Shape 1946"/>
          <p:cNvSpPr txBox="1"/>
          <p:nvPr/>
        </p:nvSpPr>
        <p:spPr>
          <a:xfrm>
            <a:off x="272150" y="4130088"/>
            <a:ext cx="2656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800"/>
              <a:t>分類目標：</a:t>
            </a:r>
            <a:r>
              <a:rPr lang="zh-TW" sz="1800"/>
              <a:t>連續</a:t>
            </a:r>
            <a:r>
              <a:rPr lang="zh-TW" sz="1800"/>
              <a:t>變項</a:t>
            </a:r>
          </a:p>
        </p:txBody>
      </p:sp>
      <p:graphicFrame>
        <p:nvGraphicFramePr>
          <p:cNvPr id="1947" name="Shape 1947"/>
          <p:cNvGraphicFramePr/>
          <p:nvPr/>
        </p:nvGraphicFramePr>
        <p:xfrm>
          <a:off x="4701200" y="213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3072575"/>
                <a:gridCol w="984450"/>
              </a:tblGrid>
              <a:tr h="346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document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原始文本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lt1"/>
                          </a:solidFill>
                        </a:rPr>
                        <a:t>class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分類目標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5234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籃球運動是以投籃...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籃球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5234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地球是太陽系從....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地球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8" name="Shape 1948"/>
          <p:cNvGraphicFramePr/>
          <p:nvPr/>
        </p:nvGraphicFramePr>
        <p:xfrm>
          <a:off x="4701200" y="4434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3072575"/>
                <a:gridCol w="984450"/>
              </a:tblGrid>
              <a:tr h="346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document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原始文本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chemeClr val="lt1"/>
                          </a:solidFill>
                        </a:rPr>
                        <a:t>class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分類目標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5234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我對數位學習的印象是</a:t>
                      </a:r>
                      <a:r>
                        <a:rPr lang="zh-TW" sz="2000"/>
                        <a:t>...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97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5234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安安你好晚餐吃什麼？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23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1949" name="Shape 1949"/>
          <p:cNvSpPr/>
          <p:nvPr/>
        </p:nvSpPr>
        <p:spPr>
          <a:xfrm>
            <a:off x="7774050" y="2824575"/>
            <a:ext cx="984300" cy="963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950" name="Shape 1950"/>
          <p:cNvSpPr/>
          <p:nvPr/>
        </p:nvSpPr>
        <p:spPr>
          <a:xfrm>
            <a:off x="7774050" y="5128700"/>
            <a:ext cx="984300" cy="963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Shape 19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957" name="Shape 1957"/>
          <p:cNvSpPr txBox="1"/>
          <p:nvPr>
            <p:ph type="title"/>
          </p:nvPr>
        </p:nvSpPr>
        <p:spPr>
          <a:xfrm>
            <a:off x="476250" y="169425"/>
            <a:ext cx="4849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分類目標的轉換：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連續變項的設定</a:t>
            </a:r>
          </a:p>
        </p:txBody>
      </p:sp>
      <p:sp>
        <p:nvSpPr>
          <p:cNvPr id="1958" name="Shape 1958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59" name="Shape 19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850" y="0"/>
            <a:ext cx="38181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Shape 1960"/>
          <p:cNvSpPr/>
          <p:nvPr/>
        </p:nvSpPr>
        <p:spPr>
          <a:xfrm>
            <a:off x="5279450" y="3142075"/>
            <a:ext cx="3818100" cy="31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961" name="Shape 1961"/>
          <p:cNvSpPr/>
          <p:nvPr/>
        </p:nvSpPr>
        <p:spPr>
          <a:xfrm>
            <a:off x="912150" y="2817750"/>
            <a:ext cx="3584700" cy="2563200"/>
          </a:xfrm>
          <a:prstGeom prst="wedgeRoundRectCallout">
            <a:avLst>
              <a:gd fmla="val 68105" name="adj1"/>
              <a:gd fmla="val -2780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800">
                <a:solidFill>
                  <a:srgbClr val="FFFFFF"/>
                </a:solidFill>
              </a:rPr>
              <a:t>doNotOperateOn</a:t>
            </a:r>
            <a:br>
              <a:rPr lang="zh-TW" sz="2800">
                <a:solidFill>
                  <a:srgbClr val="FFFFFF"/>
                </a:solidFill>
              </a:rPr>
            </a:br>
            <a:r>
              <a:rPr lang="zh-TW" sz="2800">
                <a:solidFill>
                  <a:srgbClr val="FFFFFF"/>
                </a:solidFill>
              </a:rPr>
              <a:t>PerClassBasis: </a:t>
            </a:r>
            <a:br>
              <a:rPr lang="zh-TW" sz="3200">
                <a:solidFill>
                  <a:srgbClr val="FFFFFF"/>
                </a:solidFill>
              </a:rPr>
            </a:br>
            <a:r>
              <a:rPr lang="zh-TW" sz="3200">
                <a:solidFill>
                  <a:srgbClr val="FFFFFF"/>
                </a:solidFill>
              </a:rPr>
              <a:t>True</a:t>
            </a:r>
          </a:p>
          <a:p>
            <a:pPr lvl="0" rtl="0" algn="ctr">
              <a:spcBef>
                <a:spcPts val="100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不根據分類目標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調整文字向量</a:t>
            </a:r>
          </a:p>
        </p:txBody>
      </p:sp>
      <p:sp>
        <p:nvSpPr>
          <p:cNvPr id="1962" name="Shape 1962"/>
          <p:cNvSpPr txBox="1"/>
          <p:nvPr/>
        </p:nvSpPr>
        <p:spPr>
          <a:xfrm>
            <a:off x="883950" y="1978875"/>
            <a:ext cx="3641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2400"/>
              <a:t>過濾器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StringToWordVector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Shape 196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969" name="Shape 196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分類目標的轉換：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連續變項的分類器</a:t>
            </a:r>
          </a:p>
        </p:txBody>
      </p:sp>
      <p:sp>
        <p:nvSpPr>
          <p:cNvPr id="1970" name="Shape 1970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weka logo.png" id="1971" name="Shape 19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450" y="3369600"/>
            <a:ext cx="1721549" cy="172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972" name="Shape 1972"/>
          <p:cNvSpPr/>
          <p:nvPr/>
        </p:nvSpPr>
        <p:spPr>
          <a:xfrm>
            <a:off x="323850" y="3465675"/>
            <a:ext cx="2910300" cy="1529400"/>
          </a:xfrm>
          <a:prstGeom prst="wedgeRoundRectCallout">
            <a:avLst>
              <a:gd fmla="val 59378" name="adj1"/>
              <a:gd fmla="val -442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簡單快速條件機率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貝氏分類器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weka.classifiers.bayes.</a:t>
            </a:r>
            <a:br>
              <a:rPr lang="zh-TW" sz="1800"/>
            </a:br>
            <a:r>
              <a:rPr lang="zh-TW" sz="1800"/>
              <a:t>NaiveBayes</a:t>
            </a:r>
          </a:p>
        </p:txBody>
      </p:sp>
      <p:sp>
        <p:nvSpPr>
          <p:cNvPr id="1973" name="Shape 1973"/>
          <p:cNvSpPr/>
          <p:nvPr/>
        </p:nvSpPr>
        <p:spPr>
          <a:xfrm>
            <a:off x="5747225" y="3465675"/>
            <a:ext cx="3104100" cy="1529400"/>
          </a:xfrm>
          <a:prstGeom prst="wedgeRoundRectCallout">
            <a:avLst>
              <a:gd fmla="val -59318" name="adj1"/>
              <a:gd fmla="val 196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仿生物非線性分類器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類神經網路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1800"/>
              <a:t>weka.classifiers.functions.</a:t>
            </a:r>
            <a:br>
              <a:rPr lang="zh-TW" sz="1800"/>
            </a:br>
            <a:r>
              <a:rPr lang="zh-TW" sz="1800"/>
              <a:t>MultilayerPerceptron</a:t>
            </a:r>
          </a:p>
        </p:txBody>
      </p:sp>
      <p:pic>
        <p:nvPicPr>
          <p:cNvPr descr="slide error bad" id="1974" name="Shape 19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6985" y="2243869"/>
            <a:ext cx="1124025" cy="1124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ok checked green" id="1975" name="Shape 19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7768" y="2243865"/>
            <a:ext cx="1124026" cy="1124022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Shape 1976"/>
          <p:cNvSpPr txBox="1"/>
          <p:nvPr/>
        </p:nvSpPr>
        <p:spPr>
          <a:xfrm>
            <a:off x="323825" y="5182100"/>
            <a:ext cx="29103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只能接受類別變項</a:t>
            </a:r>
          </a:p>
        </p:txBody>
      </p:sp>
      <p:sp>
        <p:nvSpPr>
          <p:cNvPr id="1977" name="Shape 1977"/>
          <p:cNvSpPr txBox="1"/>
          <p:nvPr/>
        </p:nvSpPr>
        <p:spPr>
          <a:xfrm>
            <a:off x="5794638" y="5182100"/>
            <a:ext cx="29103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類別/</a:t>
            </a:r>
            <a:r>
              <a:rPr lang="zh-TW" sz="2400"/>
              <a:t>連續</a:t>
            </a:r>
            <a:r>
              <a:rPr lang="zh-TW" sz="2400"/>
              <a:t>變項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Shape 1983"/>
          <p:cNvSpPr/>
          <p:nvPr/>
        </p:nvSpPr>
        <p:spPr>
          <a:xfrm>
            <a:off x="4898575" y="2075025"/>
            <a:ext cx="3312000" cy="199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4" name="Shape 1984"/>
          <p:cNvSpPr/>
          <p:nvPr/>
        </p:nvSpPr>
        <p:spPr>
          <a:xfrm>
            <a:off x="603025" y="2307775"/>
            <a:ext cx="3932400" cy="3477300"/>
          </a:xfrm>
          <a:prstGeom prst="wedgeRectCallout">
            <a:avLst>
              <a:gd fmla="val 64047" name="adj1"/>
              <a:gd fmla="val -31701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5" name="Shape 19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986" name="Shape 19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整合至系統的自動化分類</a:t>
            </a:r>
          </a:p>
        </p:txBody>
      </p:sp>
      <p:sp>
        <p:nvSpPr>
          <p:cNvPr id="1987" name="Shape 198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8" name="Shape 1988"/>
          <p:cNvSpPr/>
          <p:nvPr/>
        </p:nvSpPr>
        <p:spPr>
          <a:xfrm>
            <a:off x="1006475" y="2480400"/>
            <a:ext cx="33450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000"/>
              <a:t>文本語義分析</a:t>
            </a:r>
          </a:p>
        </p:txBody>
      </p:sp>
      <p:sp>
        <p:nvSpPr>
          <p:cNvPr id="1989" name="Shape 1989"/>
          <p:cNvSpPr/>
          <p:nvPr/>
        </p:nvSpPr>
        <p:spPr>
          <a:xfrm>
            <a:off x="1006475" y="3336726"/>
            <a:ext cx="33450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000"/>
              <a:t>資料前處理 &amp; 分類</a:t>
            </a:r>
          </a:p>
        </p:txBody>
      </p:sp>
      <p:sp>
        <p:nvSpPr>
          <p:cNvPr id="1990" name="Shape 1990"/>
          <p:cNvSpPr/>
          <p:nvPr/>
        </p:nvSpPr>
        <p:spPr>
          <a:xfrm>
            <a:off x="1006475" y="4205915"/>
            <a:ext cx="33450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000"/>
              <a:t>評估模型正確率</a:t>
            </a:r>
          </a:p>
        </p:txBody>
      </p:sp>
      <p:cxnSp>
        <p:nvCxnSpPr>
          <p:cNvPr id="1991" name="Shape 1991"/>
          <p:cNvCxnSpPr>
            <a:stCxn id="1988" idx="2"/>
            <a:endCxn id="1989" idx="0"/>
          </p:cNvCxnSpPr>
          <p:nvPr/>
        </p:nvCxnSpPr>
        <p:spPr>
          <a:xfrm>
            <a:off x="2678975" y="3067500"/>
            <a:ext cx="0" cy="269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992" name="Shape 1992"/>
          <p:cNvSpPr/>
          <p:nvPr/>
        </p:nvSpPr>
        <p:spPr>
          <a:xfrm>
            <a:off x="679056" y="2438493"/>
            <a:ext cx="671100" cy="6711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993" name="Shape 1993"/>
          <p:cNvSpPr/>
          <p:nvPr/>
        </p:nvSpPr>
        <p:spPr>
          <a:xfrm>
            <a:off x="679056" y="3294852"/>
            <a:ext cx="671100" cy="6711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94" name="Shape 1994"/>
          <p:cNvSpPr/>
          <p:nvPr/>
        </p:nvSpPr>
        <p:spPr>
          <a:xfrm>
            <a:off x="679056" y="4164076"/>
            <a:ext cx="671100" cy="6711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995" name="Shape 1995"/>
          <p:cNvSpPr/>
          <p:nvPr/>
        </p:nvSpPr>
        <p:spPr>
          <a:xfrm>
            <a:off x="1006475" y="5117024"/>
            <a:ext cx="3345000" cy="58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000"/>
              <a:t>取得未知案例分類結果</a:t>
            </a:r>
          </a:p>
        </p:txBody>
      </p:sp>
      <p:sp>
        <p:nvSpPr>
          <p:cNvPr id="1996" name="Shape 1996"/>
          <p:cNvSpPr/>
          <p:nvPr/>
        </p:nvSpPr>
        <p:spPr>
          <a:xfrm>
            <a:off x="679056" y="5075179"/>
            <a:ext cx="671100" cy="6711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4</a:t>
            </a:r>
          </a:p>
        </p:txBody>
      </p:sp>
      <p:cxnSp>
        <p:nvCxnSpPr>
          <p:cNvPr id="1997" name="Shape 1997"/>
          <p:cNvCxnSpPr>
            <a:stCxn id="1989" idx="2"/>
          </p:cNvCxnSpPr>
          <p:nvPr/>
        </p:nvCxnSpPr>
        <p:spPr>
          <a:xfrm>
            <a:off x="2678975" y="3923826"/>
            <a:ext cx="0" cy="310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998" name="Shape 1998"/>
          <p:cNvCxnSpPr/>
          <p:nvPr/>
        </p:nvCxnSpPr>
        <p:spPr>
          <a:xfrm>
            <a:off x="2568273" y="4810023"/>
            <a:ext cx="0" cy="310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descr="weka logo.png" id="1999" name="Shape 19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871" y="2295449"/>
            <a:ext cx="976646" cy="976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[Slide] Database Slide" id="2000" name="Shape 2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8175" y="2197000"/>
            <a:ext cx="1173525" cy="11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Shape 20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0601" y="4310825"/>
            <a:ext cx="4191676" cy="21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2" name="Shape 2002"/>
          <p:cNvSpPr txBox="1"/>
          <p:nvPr/>
        </p:nvSpPr>
        <p:spPr>
          <a:xfrm>
            <a:off x="5464225" y="5169060"/>
            <a:ext cx="30951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Weka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指令列模式</a:t>
            </a:r>
          </a:p>
        </p:txBody>
      </p:sp>
      <p:sp>
        <p:nvSpPr>
          <p:cNvPr id="2003" name="Shape 2003"/>
          <p:cNvSpPr/>
          <p:nvPr/>
        </p:nvSpPr>
        <p:spPr>
          <a:xfrm>
            <a:off x="6313725" y="2525475"/>
            <a:ext cx="707700" cy="4791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[Slide] Server Slide" id="2004" name="Shape 20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0000" y="3443438"/>
            <a:ext cx="1110025" cy="11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Shape 20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011" name="Shape 2011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結論</a:t>
            </a:r>
          </a:p>
        </p:txBody>
      </p:sp>
      <p:sp>
        <p:nvSpPr>
          <p:cNvPr id="2012" name="Shape 2012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Part 6.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Shape 20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019" name="Shape 201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20" name="Shape 2020"/>
          <p:cNvPicPr preferRelativeResize="0"/>
          <p:nvPr/>
        </p:nvPicPr>
        <p:blipFill rotWithShape="1">
          <a:blip r:embed="rId3">
            <a:alphaModFix/>
          </a:blip>
          <a:srcRect b="0" l="6515" r="0" t="0"/>
          <a:stretch/>
        </p:blipFill>
        <p:spPr>
          <a:xfrm>
            <a:off x="516575" y="352025"/>
            <a:ext cx="8110849" cy="58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Shape 20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421712" y="2996838"/>
            <a:ext cx="5850525" cy="5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Shape 20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5400000">
            <a:off x="-2128238" y="2996838"/>
            <a:ext cx="5850525" cy="5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Shape 20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516570" y="352025"/>
            <a:ext cx="8110850" cy="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Shape 20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70" y="5600013"/>
            <a:ext cx="8110850" cy="56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5" name="Shape 2025"/>
          <p:cNvSpPr txBox="1"/>
          <p:nvPr/>
        </p:nvSpPr>
        <p:spPr>
          <a:xfrm rot="-375913">
            <a:off x="5358093" y="5379911"/>
            <a:ext cx="3367513" cy="6962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論文交給機器人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     我就可以去追劇了</a:t>
            </a:r>
          </a:p>
        </p:txBody>
      </p:sp>
      <p:grpSp>
        <p:nvGrpSpPr>
          <p:cNvPr id="2026" name="Shape 2026"/>
          <p:cNvGrpSpPr/>
          <p:nvPr/>
        </p:nvGrpSpPr>
        <p:grpSpPr>
          <a:xfrm>
            <a:off x="457175" y="120400"/>
            <a:ext cx="1425900" cy="4429113"/>
            <a:chOff x="1474725" y="1688000"/>
            <a:chExt cx="1425900" cy="4429113"/>
          </a:xfrm>
        </p:grpSpPr>
        <p:sp>
          <p:nvSpPr>
            <p:cNvPr id="2027" name="Shape 2027"/>
            <p:cNvSpPr/>
            <p:nvPr/>
          </p:nvSpPr>
          <p:spPr>
            <a:xfrm>
              <a:off x="1474725" y="1688000"/>
              <a:ext cx="1425900" cy="1689300"/>
            </a:xfrm>
            <a:prstGeom prst="wedgeRoundRectCallout">
              <a:avLst>
                <a:gd fmla="val 70345" name="adj1"/>
                <a:gd fmla="val 34050" name="adj2"/>
                <a:gd fmla="val 0" name="adj3"/>
              </a:avLst>
            </a:prstGeom>
            <a:solidFill>
              <a:srgbClr val="FFFFFF"/>
            </a:solidFill>
            <a:ln cap="flat" cmpd="sng" w="381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P4</a:t>
              </a:r>
            </a:p>
          </p:txBody>
        </p:sp>
        <p:pic>
          <p:nvPicPr>
            <p:cNvPr id="2028" name="Shape 20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16775" y="1872275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9" name="Shape 2029"/>
            <p:cNvSpPr/>
            <p:nvPr/>
          </p:nvSpPr>
          <p:spPr>
            <a:xfrm>
              <a:off x="1474725" y="4427813"/>
              <a:ext cx="1425900" cy="1689300"/>
            </a:xfrm>
            <a:prstGeom prst="wedgeRoundRectCallout">
              <a:avLst>
                <a:gd fmla="val 76271" name="adj1"/>
                <a:gd fmla="val -49023" name="adj2"/>
                <a:gd fmla="val 0" name="adj3"/>
              </a:avLst>
            </a:prstGeom>
            <a:solidFill>
              <a:srgbClr val="FFFFFF"/>
            </a:solidFill>
            <a:ln cap="flat" cmpd="sng" w="3810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P6</a:t>
              </a:r>
            </a:p>
          </p:txBody>
        </p:sp>
        <p:pic>
          <p:nvPicPr>
            <p:cNvPr id="2030" name="Shape 20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16775" y="4612087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352" name="Shape 35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電腦也吃花生？略吃</a:t>
            </a:r>
          </a:p>
        </p:txBody>
      </p:sp>
      <p:sp>
        <p:nvSpPr>
          <p:cNvPr id="353" name="Shape 35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600" y="2913123"/>
            <a:ext cx="2776750" cy="29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4">
            <a:alphaModFix/>
          </a:blip>
          <a:srcRect b="0" l="21844" r="0" t="30531"/>
          <a:stretch/>
        </p:blipFill>
        <p:spPr>
          <a:xfrm>
            <a:off x="5937675" y="4199775"/>
            <a:ext cx="2294300" cy="20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4">
            <a:alphaModFix/>
          </a:blip>
          <a:srcRect b="69467" l="0" r="0" t="0"/>
          <a:stretch/>
        </p:blipFill>
        <p:spPr>
          <a:xfrm rot="899999">
            <a:off x="5435301" y="3114366"/>
            <a:ext cx="2935476" cy="89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4">
            <a:alphaModFix/>
          </a:blip>
          <a:srcRect b="0" l="0" r="78107" t="30531"/>
          <a:stretch/>
        </p:blipFill>
        <p:spPr>
          <a:xfrm rot="7200004">
            <a:off x="4798540" y="2841749"/>
            <a:ext cx="642647" cy="203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6011" y="3111900"/>
            <a:ext cx="1518783" cy="1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/>
        </p:nvSpPr>
        <p:spPr>
          <a:xfrm rot="1292234">
            <a:off x="6482295" y="2500956"/>
            <a:ext cx="2247309" cy="837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花生沒吃過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     倒是常常被請喝咖啡...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Shape 20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037" name="Shape 203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38" name="Shape 2038"/>
          <p:cNvPicPr preferRelativeResize="0"/>
          <p:nvPr/>
        </p:nvPicPr>
        <p:blipFill rotWithShape="1">
          <a:blip r:embed="rId3">
            <a:alphaModFix/>
          </a:blip>
          <a:srcRect b="0" l="0" r="0" t="793"/>
          <a:stretch/>
        </p:blipFill>
        <p:spPr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9" name="Shape 2039"/>
          <p:cNvSpPr/>
          <p:nvPr/>
        </p:nvSpPr>
        <p:spPr>
          <a:xfrm>
            <a:off x="5098825" y="509800"/>
            <a:ext cx="2174400" cy="1068000"/>
          </a:xfrm>
          <a:prstGeom prst="wedgeRoundRectCallout">
            <a:avLst>
              <a:gd fmla="val 62794" name="adj1"/>
              <a:gd fmla="val 4433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3200"/>
              <a:t>P6</a:t>
            </a:r>
            <a:r>
              <a:rPr lang="zh-TW" sz="1800">
                <a:solidFill>
                  <a:srgbClr val="FFFFFF"/>
                </a:solidFill>
              </a:rPr>
              <a:t>1</a:t>
            </a:r>
            <a:r>
              <a:rPr lang="zh-TW" sz="3200"/>
              <a:t> 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zh-TW" sz="2400"/>
              <a:t>94.87%  </a:t>
            </a:r>
          </a:p>
        </p:txBody>
      </p:sp>
      <p:pic>
        <p:nvPicPr>
          <p:cNvPr id="2040" name="Shape 20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700" y="624700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1" name="Shape 2041"/>
          <p:cNvSpPr/>
          <p:nvPr/>
        </p:nvSpPr>
        <p:spPr>
          <a:xfrm>
            <a:off x="2679500" y="4915925"/>
            <a:ext cx="2357700" cy="1207200"/>
          </a:xfrm>
          <a:prstGeom prst="wedgeRoundRectCallout">
            <a:avLst>
              <a:gd fmla="val -30309" name="adj1"/>
              <a:gd fmla="val -8182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我確認看看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啊 錯了</a:t>
            </a:r>
          </a:p>
        </p:txBody>
      </p:sp>
      <p:sp>
        <p:nvSpPr>
          <p:cNvPr id="2042" name="Shape 2042"/>
          <p:cNvSpPr/>
          <p:nvPr/>
        </p:nvSpPr>
        <p:spPr>
          <a:xfrm>
            <a:off x="388800" y="139800"/>
            <a:ext cx="2357700" cy="10680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(老師在看)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7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Shape 20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049" name="Shape 204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50" name="Shape 2050"/>
          <p:cNvPicPr preferRelativeResize="0"/>
          <p:nvPr/>
        </p:nvPicPr>
        <p:blipFill rotWithShape="1">
          <a:blip r:embed="rId3">
            <a:alphaModFix/>
          </a:blip>
          <a:srcRect b="10088" l="0" r="0" t="0"/>
          <a:stretch/>
        </p:blipFill>
        <p:spPr>
          <a:xfrm>
            <a:off x="0" y="0"/>
            <a:ext cx="9144000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Shape 20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250" y="2883475"/>
            <a:ext cx="6502798" cy="3669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Shape 2052"/>
          <p:cNvSpPr txBox="1"/>
          <p:nvPr/>
        </p:nvSpPr>
        <p:spPr>
          <a:xfrm rot="901266">
            <a:off x="2820105" y="2724553"/>
            <a:ext cx="2815090" cy="696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全部交給</a:t>
            </a:r>
            <a:r>
              <a:rPr lang="zh-TW" sz="2400">
                <a:solidFill>
                  <a:srgbClr val="FFFFFF"/>
                </a:solidFill>
              </a:rPr>
              <a:t>機器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     </a:t>
            </a:r>
            <a:r>
              <a:rPr lang="zh-TW" sz="2400">
                <a:solidFill>
                  <a:srgbClr val="FFFFFF"/>
                </a:solidFill>
              </a:rPr>
              <a:t>我們粗乃丸~</a:t>
            </a:r>
          </a:p>
        </p:txBody>
      </p:sp>
      <p:sp>
        <p:nvSpPr>
          <p:cNvPr id="2053" name="Shape 2053"/>
          <p:cNvSpPr txBox="1"/>
          <p:nvPr/>
        </p:nvSpPr>
        <p:spPr>
          <a:xfrm>
            <a:off x="731300" y="865513"/>
            <a:ext cx="45825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3600">
                <a:solidFill>
                  <a:srgbClr val="FFFFFF"/>
                </a:solidFill>
              </a:rPr>
              <a:t>毀滅人類的凶手?</a:t>
            </a:r>
          </a:p>
        </p:txBody>
      </p:sp>
      <p:sp>
        <p:nvSpPr>
          <p:cNvPr id="2054" name="Shape 2054"/>
          <p:cNvSpPr txBox="1"/>
          <p:nvPr/>
        </p:nvSpPr>
        <p:spPr>
          <a:xfrm rot="-783487">
            <a:off x="6232780" y="2647213"/>
            <a:ext cx="1014432" cy="6963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耶~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9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hape 206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061" name="Shape 206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62" name="Shape 2062"/>
          <p:cNvPicPr preferRelativeResize="0"/>
          <p:nvPr/>
        </p:nvPicPr>
        <p:blipFill rotWithShape="1">
          <a:blip r:embed="rId3">
            <a:alphaModFix/>
          </a:blip>
          <a:srcRect b="0" l="16798" r="0" t="0"/>
          <a:stretch/>
        </p:blipFill>
        <p:spPr>
          <a:xfrm>
            <a:off x="1402325" y="787250"/>
            <a:ext cx="6339350" cy="42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3" name="Shape 2063"/>
          <p:cNvSpPr txBox="1"/>
          <p:nvPr>
            <p:ph idx="4294967295" type="title"/>
          </p:nvPr>
        </p:nvSpPr>
        <p:spPr>
          <a:xfrm>
            <a:off x="476250" y="5073250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600"/>
              <a:t>小事情給機器做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你才有時間做大事情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Shape 2069"/>
          <p:cNvPicPr preferRelativeResize="0"/>
          <p:nvPr/>
        </p:nvPicPr>
        <p:blipFill rotWithShape="1">
          <a:blip r:embed="rId3">
            <a:alphaModFix/>
          </a:blip>
          <a:srcRect b="0" l="1816" r="0" t="0"/>
          <a:stretch/>
        </p:blipFill>
        <p:spPr>
          <a:xfrm>
            <a:off x="4039225" y="3314725"/>
            <a:ext cx="4058675" cy="3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Shape 2070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最後的挑戰</a:t>
            </a:r>
          </a:p>
        </p:txBody>
      </p:sp>
      <p:sp>
        <p:nvSpPr>
          <p:cNvPr id="2071" name="Shape 20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072" name="Shape 2072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課後挑戰</a:t>
            </a:r>
          </a:p>
        </p:txBody>
      </p:sp>
      <p:pic>
        <p:nvPicPr>
          <p:cNvPr id="2073" name="Shape 20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667463" y="4690913"/>
            <a:ext cx="3076225" cy="3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Shape 20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980125" y="3261751"/>
            <a:ext cx="4121225" cy="7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Shape 2075"/>
          <p:cNvSpPr/>
          <p:nvPr/>
        </p:nvSpPr>
        <p:spPr>
          <a:xfrm>
            <a:off x="4542825" y="2210400"/>
            <a:ext cx="41628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唐詩還是新詩？</a:t>
            </a:r>
          </a:p>
        </p:txBody>
      </p:sp>
      <p:pic>
        <p:nvPicPr>
          <p:cNvPr descr="google spreadsheet.png" id="2076" name="Shape 20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2316" y="1884189"/>
            <a:ext cx="1013918" cy="130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Shape 20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5400000">
            <a:off x="6393438" y="4690913"/>
            <a:ext cx="3076225" cy="3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Shape 20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980125" y="5651251"/>
            <a:ext cx="4121225" cy="7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Shape 20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7400" y="3437464"/>
            <a:ext cx="1716600" cy="3115736"/>
          </a:xfrm>
          <a:prstGeom prst="rect">
            <a:avLst/>
          </a:prstGeom>
          <a:noFill/>
          <a:ln>
            <a:noFill/>
          </a:ln>
        </p:spPr>
      </p:pic>
      <p:sp>
        <p:nvSpPr>
          <p:cNvPr id="2080" name="Shape 2080"/>
          <p:cNvSpPr txBox="1"/>
          <p:nvPr>
            <p:ph idx="4294967295" type="body"/>
          </p:nvPr>
        </p:nvSpPr>
        <p:spPr>
          <a:xfrm>
            <a:off x="4686225" y="1553400"/>
            <a:ext cx="4019400" cy="657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 sz="2000" u="sng">
                <a:solidFill>
                  <a:schemeClr val="hlink"/>
                </a:solidFill>
                <a:hlinkClick r:id="rId7"/>
              </a:rPr>
              <a:t>http://l.pulipuli.info/nccu/17-tm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5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Shape 2086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/>
              <a:t>布丁布丁吃什麼？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 u="sng">
                <a:solidFill>
                  <a:schemeClr val="hlink"/>
                </a:solidFill>
                <a:hlinkClick r:id="rId3"/>
              </a:rPr>
              <a:t>http://blog.pulipuli.info/</a:t>
            </a:r>
            <a:r>
              <a:rPr lang="zh-TW" sz="2400"/>
              <a:t>  </a:t>
            </a:r>
          </a:p>
        </p:txBody>
      </p:sp>
      <p:pic>
        <p:nvPicPr>
          <p:cNvPr descr="slide" id="2087" name="Shape 20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9400" y="2239850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366" name="Shape 36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電腦也吃花生？略吃</a:t>
            </a:r>
          </a:p>
        </p:txBody>
      </p:sp>
      <p:sp>
        <p:nvSpPr>
          <p:cNvPr id="367" name="Shape 36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600" y="2913123"/>
            <a:ext cx="2776750" cy="29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4">
            <a:alphaModFix/>
          </a:blip>
          <a:srcRect b="0" l="21844" r="0" t="0"/>
          <a:stretch/>
        </p:blipFill>
        <p:spPr>
          <a:xfrm>
            <a:off x="5937675" y="3303550"/>
            <a:ext cx="2294300" cy="293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4">
            <a:alphaModFix/>
          </a:blip>
          <a:srcRect b="0" l="0" r="78107" t="30531"/>
          <a:stretch/>
        </p:blipFill>
        <p:spPr>
          <a:xfrm rot="7200004">
            <a:off x="4798540" y="2841749"/>
            <a:ext cx="642647" cy="203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6011" y="3111900"/>
            <a:ext cx="1518783" cy="1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 rot="1292038">
            <a:off x="6699857" y="2846931"/>
            <a:ext cx="1981187" cy="837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這個我吃不下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      叫你們老闆出來</a:t>
            </a:r>
          </a:p>
        </p:txBody>
      </p:sp>
      <p:sp>
        <p:nvSpPr>
          <p:cNvPr id="373" name="Shape 373"/>
          <p:cNvSpPr/>
          <p:nvPr/>
        </p:nvSpPr>
        <p:spPr>
          <a:xfrm>
            <a:off x="2403349" y="1781413"/>
            <a:ext cx="3009600" cy="7635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非結構化資料</a:t>
            </a:r>
          </a:p>
        </p:txBody>
      </p:sp>
      <p:cxnSp>
        <p:nvCxnSpPr>
          <p:cNvPr id="374" name="Shape 374"/>
          <p:cNvCxnSpPr/>
          <p:nvPr/>
        </p:nvCxnSpPr>
        <p:spPr>
          <a:xfrm>
            <a:off x="2828175" y="2512575"/>
            <a:ext cx="0" cy="461100"/>
          </a:xfrm>
          <a:prstGeom prst="straightConnector1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75" name="Shape 375"/>
          <p:cNvCxnSpPr/>
          <p:nvPr/>
        </p:nvCxnSpPr>
        <p:spPr>
          <a:xfrm>
            <a:off x="5037300" y="2512575"/>
            <a:ext cx="0" cy="461100"/>
          </a:xfrm>
          <a:prstGeom prst="straightConnector1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 b="0" l="21844" r="0" t="30531"/>
          <a:stretch/>
        </p:blipFill>
        <p:spPr>
          <a:xfrm>
            <a:off x="5937675" y="4199775"/>
            <a:ext cx="2294300" cy="20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 b="69467" l="0" r="0" t="0"/>
          <a:stretch/>
        </p:blipFill>
        <p:spPr>
          <a:xfrm rot="899999">
            <a:off x="5435301" y="3114366"/>
            <a:ext cx="2935476" cy="89627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384" name="Shape 38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電腦也吃花生？略吃</a:t>
            </a:r>
          </a:p>
        </p:txBody>
      </p:sp>
      <p:sp>
        <p:nvSpPr>
          <p:cNvPr id="385" name="Shape 38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86" name="Shape 3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600" y="2913123"/>
            <a:ext cx="2776750" cy="29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3">
            <a:alphaModFix/>
          </a:blip>
          <a:srcRect b="0" l="0" r="78107" t="30531"/>
          <a:stretch/>
        </p:blipFill>
        <p:spPr>
          <a:xfrm rot="7200004">
            <a:off x="4798540" y="2841749"/>
            <a:ext cx="642647" cy="20392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/>
          <p:nvPr/>
        </p:nvSpPr>
        <p:spPr>
          <a:xfrm rot="1292038">
            <a:off x="6747732" y="2683131"/>
            <a:ext cx="1981187" cy="837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這才是我的菜</a:t>
            </a:r>
          </a:p>
        </p:txBody>
      </p:sp>
      <p:sp>
        <p:nvSpPr>
          <p:cNvPr id="389" name="Shape 389"/>
          <p:cNvSpPr/>
          <p:nvPr/>
        </p:nvSpPr>
        <p:spPr>
          <a:xfrm>
            <a:off x="318474" y="1581138"/>
            <a:ext cx="3009600" cy="7635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非結構化資料</a:t>
            </a:r>
          </a:p>
        </p:txBody>
      </p:sp>
      <p:cxnSp>
        <p:nvCxnSpPr>
          <p:cNvPr id="390" name="Shape 390"/>
          <p:cNvCxnSpPr/>
          <p:nvPr/>
        </p:nvCxnSpPr>
        <p:spPr>
          <a:xfrm>
            <a:off x="2828175" y="2281950"/>
            <a:ext cx="0" cy="691800"/>
          </a:xfrm>
          <a:prstGeom prst="straightConnector1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lg" w="lg" type="none"/>
            <a:tailEnd len="lg" w="lg" type="triangle"/>
          </a:ln>
        </p:spPr>
      </p:cxnSp>
      <p:graphicFrame>
        <p:nvGraphicFramePr>
          <p:cNvPr id="391" name="Shape 391"/>
          <p:cNvGraphicFramePr/>
          <p:nvPr/>
        </p:nvGraphicFramePr>
        <p:xfrm>
          <a:off x="3747950" y="2973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{CC685A6E-4029-45EA-993C-7ACA7909E053}</a:tableStyleId>
              </a:tblPr>
              <a:tblGrid>
                <a:gridCol w="997700"/>
                <a:gridCol w="997700"/>
              </a:tblGrid>
              <a:tr h="3882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長度cm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重量g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3882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2.98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0.74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38827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3.5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0.76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392" name="Shape 392"/>
          <p:cNvSpPr/>
          <p:nvPr/>
        </p:nvSpPr>
        <p:spPr>
          <a:xfrm>
            <a:off x="3445450" y="1581150"/>
            <a:ext cx="2600400" cy="76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結構化資料</a:t>
            </a:r>
          </a:p>
        </p:txBody>
      </p:sp>
      <p:cxnSp>
        <p:nvCxnSpPr>
          <p:cNvPr id="393" name="Shape 393"/>
          <p:cNvCxnSpPr/>
          <p:nvPr/>
        </p:nvCxnSpPr>
        <p:spPr>
          <a:xfrm>
            <a:off x="4745650" y="2281950"/>
            <a:ext cx="0" cy="6918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94" name="Shape 394"/>
          <p:cNvSpPr/>
          <p:nvPr/>
        </p:nvSpPr>
        <p:spPr>
          <a:xfrm flipH="1" rot="5400000">
            <a:off x="3391225" y="4102725"/>
            <a:ext cx="1087500" cy="1849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 txBox="1"/>
          <p:nvPr/>
        </p:nvSpPr>
        <p:spPr>
          <a:xfrm>
            <a:off x="3010075" y="5571375"/>
            <a:ext cx="1995300" cy="5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>
                <a:solidFill>
                  <a:schemeClr val="dk2"/>
                </a:solidFill>
              </a:rPr>
              <a:t>特徵萃取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402" name="Shape 40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非結構化資料</a:t>
            </a:r>
          </a:p>
        </p:txBody>
      </p:sp>
      <p:sp>
        <p:nvSpPr>
          <p:cNvPr id="403" name="Shape 40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04" name="Shape 404"/>
          <p:cNvPicPr preferRelativeResize="0"/>
          <p:nvPr/>
        </p:nvPicPr>
        <p:blipFill rotWithShape="1">
          <a:blip r:embed="rId3">
            <a:alphaModFix amt="29000"/>
          </a:blip>
          <a:srcRect b="0" l="26170" r="23219" t="0"/>
          <a:stretch/>
        </p:blipFill>
        <p:spPr>
          <a:xfrm>
            <a:off x="5922450" y="2519025"/>
            <a:ext cx="2616900" cy="38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Shape 405"/>
          <p:cNvSpPr txBox="1"/>
          <p:nvPr/>
        </p:nvSpPr>
        <p:spPr>
          <a:xfrm>
            <a:off x="5922446" y="2439825"/>
            <a:ext cx="27099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兄弟們！來！來！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來和他們一拼！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憑我們有這一身，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　我們有這雙腕，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休怕他毒氣、機關槍！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休怕他飛機、炸裂彈！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來！和他們一拼！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65100" lvl="0" marL="342900" rtl="0" algn="r">
              <a:spcBef>
                <a:spcPts val="560"/>
              </a:spcBef>
              <a:buNone/>
            </a:pPr>
            <a:r>
              <a:rPr lang="zh-TW" sz="1800">
                <a:latin typeface="Microsoft JhengHei"/>
                <a:ea typeface="Microsoft JhengHei"/>
                <a:cs typeface="Microsoft JhengHei"/>
                <a:sym typeface="Microsoft JhengHei"/>
              </a:rPr>
              <a:t>──賴和《南國哀歌》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3217668" y="2439815"/>
            <a:ext cx="26169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7" name="Shape 407"/>
          <p:cNvPicPr preferRelativeResize="0"/>
          <p:nvPr/>
        </p:nvPicPr>
        <p:blipFill rotWithShape="1">
          <a:blip r:embed="rId4">
            <a:alphaModFix/>
          </a:blip>
          <a:srcRect b="0" l="44807" r="18495" t="0"/>
          <a:stretch/>
        </p:blipFill>
        <p:spPr>
          <a:xfrm>
            <a:off x="3217050" y="2439825"/>
            <a:ext cx="2629495" cy="403230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/>
          <p:nvPr/>
        </p:nvSpPr>
        <p:spPr>
          <a:xfrm>
            <a:off x="3217050" y="1871825"/>
            <a:ext cx="2625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165100" lvl="0" marL="342900" rtl="0" algn="ctr">
              <a:spcBef>
                <a:spcPts val="560"/>
              </a:spcBef>
              <a:buNone/>
            </a:pPr>
            <a:r>
              <a:rPr b="1"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圖片型資料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5924791" y="1871825"/>
            <a:ext cx="2625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165100" lvl="0" marL="342900" rtl="0" algn="ctr">
              <a:spcBef>
                <a:spcPts val="560"/>
              </a:spcBef>
              <a:buNone/>
            </a:pPr>
            <a:r>
              <a:rPr b="1"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文字型資料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511657" y="2439815"/>
            <a:ext cx="2629500" cy="4032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513991" y="1871825"/>
            <a:ext cx="2625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165100" lvl="0" marL="342900" rtl="0" algn="ctr">
              <a:spcBef>
                <a:spcPts val="560"/>
              </a:spcBef>
              <a:buNone/>
            </a:pPr>
            <a:r>
              <a:rPr b="1"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思想型資料</a:t>
            </a:r>
          </a:p>
        </p:txBody>
      </p:sp>
      <p:pic>
        <p:nvPicPr>
          <p:cNvPr id="412" name="Shape 4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461" y="3318923"/>
            <a:ext cx="2147678" cy="236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Shape 418"/>
          <p:cNvPicPr preferRelativeResize="0"/>
          <p:nvPr/>
        </p:nvPicPr>
        <p:blipFill rotWithShape="1">
          <a:blip r:embed="rId3">
            <a:alphaModFix amt="29000"/>
          </a:blip>
          <a:srcRect b="0" l="26169" r="629" t="0"/>
          <a:stretch/>
        </p:blipFill>
        <p:spPr>
          <a:xfrm>
            <a:off x="630250" y="2519025"/>
            <a:ext cx="3785090" cy="38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兄弟們！來！來！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來和他們一拼！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憑我們有這一身，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　我們有這雙腕，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休怕他毒氣、機關槍！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休怕他飛機、炸裂彈！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來！和他們一拼！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65100" lvl="0" marL="342900" rtl="0" algn="r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──賴和《南國哀歌》</a:t>
            </a:r>
          </a:p>
        </p:txBody>
      </p:sp>
      <p:sp>
        <p:nvSpPr>
          <p:cNvPr id="420" name="Shape 4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421" name="Shape 42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/>
              <a:t>非結構化資料到結構化資料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文字資料的</a:t>
            </a:r>
            <a:r>
              <a:rPr lang="zh-TW"/>
              <a:t>特徵萃取</a:t>
            </a:r>
          </a:p>
        </p:txBody>
      </p:sp>
      <p:sp>
        <p:nvSpPr>
          <p:cNvPr id="422" name="Shape 422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>
                <a:solidFill>
                  <a:srgbClr val="980000"/>
                </a:solidFill>
              </a:rPr>
              <a:t>非結構化資料</a:t>
            </a:r>
          </a:p>
        </p:txBody>
      </p:sp>
      <p:sp>
        <p:nvSpPr>
          <p:cNvPr id="423" name="Shape 423"/>
          <p:cNvSpPr txBox="1"/>
          <p:nvPr>
            <p:ph idx="2" type="body"/>
          </p:nvPr>
        </p:nvSpPr>
        <p:spPr>
          <a:xfrm>
            <a:off x="6530275" y="2731050"/>
            <a:ext cx="1986600" cy="3741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/>
              <a:t>文本統計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/>
              <a:t>虛詞統計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/>
              <a:t>語義分析</a:t>
            </a:r>
          </a:p>
        </p:txBody>
      </p:sp>
      <p:sp>
        <p:nvSpPr>
          <p:cNvPr id="424" name="Shape 424"/>
          <p:cNvSpPr txBox="1"/>
          <p:nvPr>
            <p:ph idx="4" type="subTitle"/>
          </p:nvPr>
        </p:nvSpPr>
        <p:spPr>
          <a:xfrm>
            <a:off x="40992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結構化資料</a:t>
            </a:r>
          </a:p>
        </p:txBody>
      </p:sp>
      <p:sp>
        <p:nvSpPr>
          <p:cNvPr id="425" name="Shape 425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1091050" y="1966925"/>
            <a:ext cx="448800" cy="390600"/>
          </a:xfrm>
          <a:prstGeom prst="cloudCallout">
            <a:avLst>
              <a:gd fmla="val 58356" name="adj1"/>
              <a:gd fmla="val 37007" name="adj2"/>
            </a:avLst>
          </a:prstGeom>
          <a:solidFill>
            <a:srgbClr val="980000"/>
          </a:solidFill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27" name="Shape 427"/>
          <p:cNvSpPr/>
          <p:nvPr/>
        </p:nvSpPr>
        <p:spPr>
          <a:xfrm>
            <a:off x="4859475" y="2032450"/>
            <a:ext cx="349200" cy="350100"/>
          </a:xfrm>
          <a:prstGeom prst="cube">
            <a:avLst>
              <a:gd fmla="val 25000" name="adj"/>
            </a:avLst>
          </a:prstGeom>
          <a:solidFill>
            <a:srgbClr val="1F497D"/>
          </a:solidFill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28" name="Shape 428"/>
          <p:cNvSpPr/>
          <p:nvPr/>
        </p:nvSpPr>
        <p:spPr>
          <a:xfrm rot="5400000">
            <a:off x="4287200" y="2284425"/>
            <a:ext cx="1694400" cy="24519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google spreadsheet.png" id="429" name="Shape 4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2866" y="4638189"/>
            <a:ext cx="1013918" cy="1309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hape 435"/>
          <p:cNvPicPr preferRelativeResize="0"/>
          <p:nvPr/>
        </p:nvPicPr>
        <p:blipFill rotWithShape="1">
          <a:blip r:embed="rId3">
            <a:alphaModFix amt="29000"/>
          </a:blip>
          <a:srcRect b="0" l="26169" r="629" t="0"/>
          <a:stretch/>
        </p:blipFill>
        <p:spPr>
          <a:xfrm>
            <a:off x="630250" y="2519025"/>
            <a:ext cx="3785090" cy="38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兄弟們！來！來！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來和他們一拼！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憑我們有這一身，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　我們有這雙腕，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休怕他毒氣、機關槍！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休怕他飛機、炸裂彈！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來！和他們一拼！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65100" lvl="0" marL="342900" rtl="0" algn="r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──賴和《南國哀歌》</a:t>
            </a:r>
          </a:p>
        </p:txBody>
      </p:sp>
      <p:sp>
        <p:nvSpPr>
          <p:cNvPr id="437" name="Shape 4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438" name="Shape 4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文本資料的特徵萃取1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文本統計</a:t>
            </a:r>
          </a:p>
        </p:txBody>
      </p:sp>
      <p:sp>
        <p:nvSpPr>
          <p:cNvPr id="439" name="Shape 439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>
                <a:solidFill>
                  <a:srgbClr val="980000"/>
                </a:solidFill>
              </a:rPr>
              <a:t>非結構化資料</a:t>
            </a:r>
          </a:p>
        </p:txBody>
      </p:sp>
      <p:sp>
        <p:nvSpPr>
          <p:cNvPr id="440" name="Shape 440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結構化資料</a:t>
            </a:r>
          </a:p>
        </p:txBody>
      </p:sp>
      <p:sp>
        <p:nvSpPr>
          <p:cNvPr id="441" name="Shape 441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" name="Shape 442"/>
          <p:cNvSpPr/>
          <p:nvPr/>
        </p:nvSpPr>
        <p:spPr>
          <a:xfrm>
            <a:off x="1091050" y="1966925"/>
            <a:ext cx="448800" cy="390600"/>
          </a:xfrm>
          <a:prstGeom prst="cloudCallout">
            <a:avLst>
              <a:gd fmla="val 58356" name="adj1"/>
              <a:gd fmla="val 37007" name="adj2"/>
            </a:avLst>
          </a:prstGeom>
          <a:solidFill>
            <a:srgbClr val="980000"/>
          </a:solidFill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43" name="Shape 443"/>
          <p:cNvSpPr/>
          <p:nvPr/>
        </p:nvSpPr>
        <p:spPr>
          <a:xfrm>
            <a:off x="5320725" y="2032450"/>
            <a:ext cx="349200" cy="350100"/>
          </a:xfrm>
          <a:prstGeom prst="cube">
            <a:avLst>
              <a:gd fmla="val 25000" name="adj"/>
            </a:avLst>
          </a:prstGeom>
          <a:solidFill>
            <a:srgbClr val="1F497D"/>
          </a:solidFill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44" name="Shape 444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1000"/>
              </a:spcBef>
            </a:pPr>
            <a:r>
              <a:rPr lang="zh-TW">
                <a:solidFill>
                  <a:schemeClr val="dk1"/>
                </a:solidFill>
              </a:rPr>
              <a:t>字數：46個字</a:t>
            </a:r>
          </a:p>
          <a:p>
            <a:pPr indent="-228600" lvl="0" marL="457200" rtl="0">
              <a:spcBef>
                <a:spcPts val="1000"/>
              </a:spcBef>
            </a:pPr>
            <a:r>
              <a:rPr lang="zh-TW">
                <a:solidFill>
                  <a:schemeClr val="dk1"/>
                </a:solidFill>
              </a:rPr>
              <a:t>單字種類：26</a:t>
            </a:r>
          </a:p>
          <a:p>
            <a:pPr indent="-228600" lvl="0" marL="457200" rtl="0">
              <a:spcBef>
                <a:spcPts val="1000"/>
              </a:spcBef>
            </a:pPr>
            <a:r>
              <a:rPr lang="zh-TW">
                <a:solidFill>
                  <a:schemeClr val="dk1"/>
                </a:solidFill>
              </a:rPr>
              <a:t>標點符號計算：</a:t>
            </a:r>
          </a:p>
          <a:p>
            <a:pPr indent="-228600" lvl="1" marL="914400" rtl="0">
              <a:spcBef>
                <a:spcPts val="1000"/>
              </a:spcBef>
            </a:pPr>
            <a:r>
              <a:rPr lang="zh-TW">
                <a:solidFill>
                  <a:schemeClr val="dk1"/>
                </a:solidFill>
              </a:rPr>
              <a:t>！: 8個</a:t>
            </a:r>
          </a:p>
          <a:p>
            <a:pPr indent="-228600" lvl="1" marL="914400" rtl="0">
              <a:spcBef>
                <a:spcPts val="1000"/>
              </a:spcBef>
            </a:pPr>
            <a:r>
              <a:rPr lang="zh-TW">
                <a:solidFill>
                  <a:schemeClr val="dk1"/>
                </a:solidFill>
              </a:rPr>
              <a:t>，: 2個</a:t>
            </a:r>
          </a:p>
          <a:p>
            <a:pPr indent="-228600" lvl="1" marL="914400" rtl="0">
              <a:spcBef>
                <a:spcPts val="1000"/>
              </a:spcBef>
            </a:pPr>
            <a:r>
              <a:rPr lang="zh-TW">
                <a:solidFill>
                  <a:schemeClr val="dk1"/>
                </a:solidFill>
              </a:rPr>
              <a:t>、：2個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/>
        </p:nvSpPr>
        <p:spPr>
          <a:xfrm>
            <a:off x="5041000" y="2974940"/>
            <a:ext cx="3334200" cy="1070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的,了,著,吧,啊,有,這</a:t>
            </a: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3">
            <a:alphaModFix amt="29000"/>
          </a:blip>
          <a:srcRect b="0" l="26169" r="629" t="0"/>
          <a:stretch/>
        </p:blipFill>
        <p:spPr>
          <a:xfrm>
            <a:off x="630250" y="2519025"/>
            <a:ext cx="3785090" cy="38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/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兄弟們！來！來！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來和他們一拼！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憑我們有這一身，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　我們有這雙腕，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休怕他毒氣、機關槍！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休怕他飛機、炸裂彈！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來！和他們一拼！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65100" lvl="0" marL="342900" rtl="0" algn="r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──賴和《南國哀歌》</a:t>
            </a:r>
          </a:p>
        </p:txBody>
      </p:sp>
      <p:sp>
        <p:nvSpPr>
          <p:cNvPr id="453" name="Shape 4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454" name="Shape 45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文本資料的特徵萃取2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虛詞統計</a:t>
            </a:r>
          </a:p>
        </p:txBody>
      </p:sp>
      <p:sp>
        <p:nvSpPr>
          <p:cNvPr id="455" name="Shape 455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>
                <a:solidFill>
                  <a:srgbClr val="980000"/>
                </a:solidFill>
              </a:rPr>
              <a:t>非結構化資料</a:t>
            </a:r>
          </a:p>
        </p:txBody>
      </p:sp>
      <p:sp>
        <p:nvSpPr>
          <p:cNvPr id="456" name="Shape 456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結構化資料</a:t>
            </a:r>
          </a:p>
        </p:txBody>
      </p:sp>
      <p:sp>
        <p:nvSpPr>
          <p:cNvPr id="457" name="Shape 457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/>
          <p:nvPr/>
        </p:nvSpPr>
        <p:spPr>
          <a:xfrm>
            <a:off x="1091050" y="1966925"/>
            <a:ext cx="448800" cy="390600"/>
          </a:xfrm>
          <a:prstGeom prst="cloudCallout">
            <a:avLst>
              <a:gd fmla="val 58356" name="adj1"/>
              <a:gd fmla="val 37007" name="adj2"/>
            </a:avLst>
          </a:prstGeom>
          <a:solidFill>
            <a:srgbClr val="980000"/>
          </a:solidFill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59" name="Shape 459"/>
          <p:cNvSpPr/>
          <p:nvPr/>
        </p:nvSpPr>
        <p:spPr>
          <a:xfrm>
            <a:off x="5320725" y="2032450"/>
            <a:ext cx="349200" cy="350100"/>
          </a:xfrm>
          <a:prstGeom prst="cube">
            <a:avLst>
              <a:gd fmla="val 25000" name="adj"/>
            </a:avLst>
          </a:prstGeom>
          <a:solidFill>
            <a:srgbClr val="1F497D"/>
          </a:solidFill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60" name="Shape 460"/>
          <p:cNvSpPr txBox="1"/>
          <p:nvPr>
            <p:ph idx="2" type="body"/>
          </p:nvPr>
        </p:nvSpPr>
        <p:spPr>
          <a:xfrm>
            <a:off x="5041000" y="4160100"/>
            <a:ext cx="3475800" cy="2312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虛詞頻率：</a:t>
            </a: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</a:pPr>
            <a:r>
              <a:rPr lang="zh-TW"/>
              <a:t>有：2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zh-TW"/>
              <a:t>這：2</a:t>
            </a:r>
          </a:p>
        </p:txBody>
      </p:sp>
      <p:sp>
        <p:nvSpPr>
          <p:cNvPr id="461" name="Shape 461"/>
          <p:cNvSpPr/>
          <p:nvPr/>
        </p:nvSpPr>
        <p:spPr>
          <a:xfrm>
            <a:off x="5271625" y="2680463"/>
            <a:ext cx="2071200" cy="482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虛詞字典</a:t>
            </a:r>
          </a:p>
        </p:txBody>
      </p:sp>
      <p:pic>
        <p:nvPicPr>
          <p:cNvPr id="462" name="Shape 4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850" y="2519025"/>
            <a:ext cx="838201" cy="83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Shape 468"/>
          <p:cNvPicPr preferRelativeResize="0"/>
          <p:nvPr/>
        </p:nvPicPr>
        <p:blipFill rotWithShape="1">
          <a:blip r:embed="rId3">
            <a:alphaModFix amt="29000"/>
          </a:blip>
          <a:srcRect b="0" l="26169" r="629" t="0"/>
          <a:stretch/>
        </p:blipFill>
        <p:spPr>
          <a:xfrm>
            <a:off x="630250" y="2519025"/>
            <a:ext cx="3785090" cy="38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Shape 469"/>
          <p:cNvSpPr txBox="1"/>
          <p:nvPr/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兄弟們！來！來！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來和他們一拼！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憑我們有這一身，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　我們有這雙腕，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休怕他毒氣、機關槍！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休怕他飛機、炸裂彈！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來！和他們一拼！</a:t>
            </a:r>
          </a:p>
          <a:p>
            <a:pPr indent="-165100" lvl="0" marL="342900" rtl="0">
              <a:spcBef>
                <a:spcPts val="560"/>
              </a:spcBef>
              <a:buNone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165100" lvl="0" marL="342900" rtl="0" algn="r">
              <a:spcBef>
                <a:spcPts val="560"/>
              </a:spcBef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──賴和《南國哀歌》</a:t>
            </a:r>
          </a:p>
        </p:txBody>
      </p:sp>
      <p:sp>
        <p:nvSpPr>
          <p:cNvPr id="470" name="Shape 4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471" name="Shape 4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文本資料的特徵萃取3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文本語義分析</a:t>
            </a:r>
          </a:p>
        </p:txBody>
      </p:sp>
      <p:sp>
        <p:nvSpPr>
          <p:cNvPr id="472" name="Shape 472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>
                <a:solidFill>
                  <a:srgbClr val="980000"/>
                </a:solidFill>
              </a:rPr>
              <a:t>非結構化資料</a:t>
            </a:r>
          </a:p>
        </p:txBody>
      </p:sp>
      <p:sp>
        <p:nvSpPr>
          <p:cNvPr id="473" name="Shape 473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結構化資料</a:t>
            </a:r>
          </a:p>
        </p:txBody>
      </p:sp>
      <p:sp>
        <p:nvSpPr>
          <p:cNvPr id="474" name="Shape 47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5" name="Shape 475"/>
          <p:cNvSpPr/>
          <p:nvPr/>
        </p:nvSpPr>
        <p:spPr>
          <a:xfrm>
            <a:off x="1091050" y="1966925"/>
            <a:ext cx="448800" cy="390600"/>
          </a:xfrm>
          <a:prstGeom prst="cloudCallout">
            <a:avLst>
              <a:gd fmla="val 58356" name="adj1"/>
              <a:gd fmla="val 37007" name="adj2"/>
            </a:avLst>
          </a:prstGeom>
          <a:solidFill>
            <a:srgbClr val="980000"/>
          </a:solidFill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76" name="Shape 476"/>
          <p:cNvSpPr/>
          <p:nvPr/>
        </p:nvSpPr>
        <p:spPr>
          <a:xfrm>
            <a:off x="5320725" y="2032450"/>
            <a:ext cx="349200" cy="350100"/>
          </a:xfrm>
          <a:prstGeom prst="cube">
            <a:avLst>
              <a:gd fmla="val 25000" name="adj"/>
            </a:avLst>
          </a:prstGeom>
          <a:solidFill>
            <a:srgbClr val="1F497D"/>
          </a:solidFill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77" name="Shape 477"/>
          <p:cNvSpPr txBox="1"/>
          <p:nvPr>
            <p:ph idx="2" type="body"/>
          </p:nvPr>
        </p:nvSpPr>
        <p:spPr>
          <a:xfrm>
            <a:off x="4476750" y="2439813"/>
            <a:ext cx="38877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包含詞彙：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兄弟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們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來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和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他們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一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拼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憑</a:t>
            </a:r>
          </a:p>
          <a:p>
            <a:pPr indent="-228600" lvl="0" marL="457200">
              <a:spcBef>
                <a:spcPts val="0"/>
              </a:spcBef>
            </a:pPr>
            <a:r>
              <a:rPr lang="zh-TW"/>
              <a:t>我們</a:t>
            </a:r>
          </a:p>
        </p:txBody>
      </p:sp>
      <p:sp>
        <p:nvSpPr>
          <p:cNvPr id="478" name="Shape 478"/>
          <p:cNvSpPr txBox="1"/>
          <p:nvPr>
            <p:ph idx="2" type="body"/>
          </p:nvPr>
        </p:nvSpPr>
        <p:spPr>
          <a:xfrm>
            <a:off x="5884750" y="2439825"/>
            <a:ext cx="31068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有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這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一身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這雙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腕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休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怕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他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毒氣</a:t>
            </a:r>
          </a:p>
        </p:txBody>
      </p:sp>
      <p:sp>
        <p:nvSpPr>
          <p:cNvPr id="479" name="Shape 479"/>
          <p:cNvSpPr txBox="1"/>
          <p:nvPr>
            <p:ph idx="2" type="body"/>
          </p:nvPr>
        </p:nvSpPr>
        <p:spPr>
          <a:xfrm>
            <a:off x="7195650" y="2439825"/>
            <a:ext cx="18525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機關槍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飛機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炸裂彈</a:t>
            </a:r>
          </a:p>
          <a:p>
            <a:pPr indent="-228600" lvl="0" marL="457200" rtl="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訪談</a:t>
            </a:r>
          </a:p>
        </p:txBody>
      </p:sp>
      <p:sp>
        <p:nvSpPr>
          <p:cNvPr id="182" name="Shape 18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研究生與質性研究</a:t>
            </a:r>
          </a:p>
        </p:txBody>
      </p:sp>
      <p:sp>
        <p:nvSpPr>
          <p:cNvPr id="183" name="Shape 183"/>
          <p:cNvSpPr txBox="1"/>
          <p:nvPr>
            <p:ph idx="5" type="body"/>
          </p:nvPr>
        </p:nvSpPr>
        <p:spPr>
          <a:xfrm>
            <a:off x="6071024" y="2439816"/>
            <a:ext cx="26424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29946" y="2439816"/>
            <a:ext cx="26292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 txBox="1"/>
          <p:nvPr>
            <p:ph idx="2" type="body"/>
          </p:nvPr>
        </p:nvSpPr>
        <p:spPr>
          <a:xfrm>
            <a:off x="3347774" y="2439816"/>
            <a:ext cx="26424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 txBox="1"/>
          <p:nvPr>
            <p:ph idx="4" type="subTitle"/>
          </p:nvPr>
        </p:nvSpPr>
        <p:spPr>
          <a:xfrm>
            <a:off x="3350119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逐字稿</a:t>
            </a:r>
          </a:p>
        </p:txBody>
      </p:sp>
      <p:sp>
        <p:nvSpPr>
          <p:cNvPr id="188" name="Shape 188"/>
          <p:cNvSpPr txBox="1"/>
          <p:nvPr>
            <p:ph idx="6" type="subTitle"/>
          </p:nvPr>
        </p:nvSpPr>
        <p:spPr>
          <a:xfrm>
            <a:off x="6073369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編碼</a:t>
            </a:r>
          </a:p>
        </p:txBody>
      </p:sp>
      <p:sp>
        <p:nvSpPr>
          <p:cNvPr id="189" name="Shape 189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0" l="12639" r="41465" t="0"/>
          <a:stretch/>
        </p:blipFill>
        <p:spPr>
          <a:xfrm>
            <a:off x="476250" y="2439825"/>
            <a:ext cx="2782900" cy="403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 b="0" l="31971" r="24297" t="0"/>
          <a:stretch/>
        </p:blipFill>
        <p:spPr>
          <a:xfrm>
            <a:off x="3350125" y="2439825"/>
            <a:ext cx="2642399" cy="40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5">
            <a:alphaModFix/>
          </a:blip>
          <a:srcRect b="23870" l="57093" r="8512" t="13196"/>
          <a:stretch/>
        </p:blipFill>
        <p:spPr>
          <a:xfrm>
            <a:off x="6084225" y="2430875"/>
            <a:ext cx="2629201" cy="40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/>
          <p:nvPr/>
        </p:nvSpPr>
        <p:spPr>
          <a:xfrm rot="8100000">
            <a:off x="2583120" y="4062046"/>
            <a:ext cx="787858" cy="787858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/>
          <p:nvPr/>
        </p:nvSpPr>
        <p:spPr>
          <a:xfrm rot="8100000">
            <a:off x="5318020" y="4062046"/>
            <a:ext cx="787858" cy="787858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486" name="Shape 4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文本資料的特徵萃取3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文本語義分析：</a:t>
            </a:r>
            <a:r>
              <a:rPr lang="zh-TW">
                <a:solidFill>
                  <a:schemeClr val="dk1"/>
                </a:solidFill>
              </a:rPr>
              <a:t>文字向量表示法</a:t>
            </a:r>
          </a:p>
        </p:txBody>
      </p:sp>
      <p:sp>
        <p:nvSpPr>
          <p:cNvPr id="487" name="Shape 487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>
                <a:solidFill>
                  <a:srgbClr val="980000"/>
                </a:solidFill>
              </a:rPr>
              <a:t>非結構化資料</a:t>
            </a:r>
          </a:p>
        </p:txBody>
      </p:sp>
      <p:sp>
        <p:nvSpPr>
          <p:cNvPr id="488" name="Shape 48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結構化資料</a:t>
            </a:r>
          </a:p>
        </p:txBody>
      </p:sp>
      <p:sp>
        <p:nvSpPr>
          <p:cNvPr id="489" name="Shape 489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1091050" y="1966925"/>
            <a:ext cx="448800" cy="390600"/>
          </a:xfrm>
          <a:prstGeom prst="cloudCallout">
            <a:avLst>
              <a:gd fmla="val 58356" name="adj1"/>
              <a:gd fmla="val 37007" name="adj2"/>
            </a:avLst>
          </a:prstGeom>
          <a:solidFill>
            <a:srgbClr val="980000"/>
          </a:solidFill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91" name="Shape 491"/>
          <p:cNvSpPr/>
          <p:nvPr/>
        </p:nvSpPr>
        <p:spPr>
          <a:xfrm>
            <a:off x="5320725" y="2032450"/>
            <a:ext cx="349200" cy="350100"/>
          </a:xfrm>
          <a:prstGeom prst="cube">
            <a:avLst>
              <a:gd fmla="val 25000" name="adj"/>
            </a:avLst>
          </a:prstGeom>
          <a:solidFill>
            <a:srgbClr val="1F497D"/>
          </a:solidFill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92" name="Shape 492"/>
          <p:cNvSpPr/>
          <p:nvPr/>
        </p:nvSpPr>
        <p:spPr>
          <a:xfrm>
            <a:off x="691875" y="3449675"/>
            <a:ext cx="3545100" cy="74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休怕他毒氣、機關槍！</a:t>
            </a:r>
          </a:p>
        </p:txBody>
      </p:sp>
      <p:sp>
        <p:nvSpPr>
          <p:cNvPr id="493" name="Shape 493"/>
          <p:cNvSpPr/>
          <p:nvPr/>
        </p:nvSpPr>
        <p:spPr>
          <a:xfrm>
            <a:off x="691875" y="4427347"/>
            <a:ext cx="3545100" cy="743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休怕他飛機、炸裂彈！</a:t>
            </a:r>
          </a:p>
        </p:txBody>
      </p:sp>
      <p:sp>
        <p:nvSpPr>
          <p:cNvPr id="494" name="Shape 494"/>
          <p:cNvSpPr/>
          <p:nvPr/>
        </p:nvSpPr>
        <p:spPr>
          <a:xfrm>
            <a:off x="352000" y="3089800"/>
            <a:ext cx="655200" cy="655200"/>
          </a:xfrm>
          <a:prstGeom prst="ellipse">
            <a:avLst/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95" name="Shape 495"/>
          <p:cNvSpPr/>
          <p:nvPr/>
        </p:nvSpPr>
        <p:spPr>
          <a:xfrm>
            <a:off x="352000" y="4156600"/>
            <a:ext cx="655200" cy="655200"/>
          </a:xfrm>
          <a:prstGeom prst="ellipse">
            <a:avLst/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6</a:t>
            </a:r>
          </a:p>
        </p:txBody>
      </p:sp>
      <p:graphicFrame>
        <p:nvGraphicFramePr>
          <p:cNvPr id="496" name="Shape 496"/>
          <p:cNvGraphicFramePr/>
          <p:nvPr/>
        </p:nvGraphicFramePr>
        <p:xfrm>
          <a:off x="4461425" y="270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574450"/>
                <a:gridCol w="329775"/>
                <a:gridCol w="329775"/>
                <a:gridCol w="329775"/>
                <a:gridCol w="574450"/>
                <a:gridCol w="819125"/>
                <a:gridCol w="574450"/>
                <a:gridCol w="819125"/>
              </a:tblGrid>
              <a:tr h="329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文本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編號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休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怕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他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毒氣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機關槍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飛機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炸裂彈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9469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5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0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0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946950"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6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0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/>
                        <a:t>0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980000"/>
                          </a:solidFill>
                        </a:rPr>
                        <a:t>1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497" name="Shape 497"/>
          <p:cNvSpPr txBox="1"/>
          <p:nvPr/>
        </p:nvSpPr>
        <p:spPr>
          <a:xfrm>
            <a:off x="4708800" y="5595650"/>
            <a:ext cx="4179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zh-TW" sz="2400">
                <a:solidFill>
                  <a:srgbClr val="980000"/>
                </a:solidFill>
              </a:rPr>
              <a:t>1=有</a:t>
            </a:r>
            <a:r>
              <a:rPr lang="zh-TW" sz="2400">
                <a:solidFill>
                  <a:srgbClr val="980000"/>
                </a:solidFill>
              </a:rPr>
              <a:t>這個字</a:t>
            </a:r>
            <a:r>
              <a:rPr lang="zh-TW" sz="2400"/>
              <a:t>; 0=</a:t>
            </a:r>
            <a:r>
              <a:rPr lang="zh-TW" sz="2400"/>
              <a:t>沒有這個字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04" name="Shape 504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 sz="1200"/>
              <a:t>https://www.wikiwand.com/zh-tw/%E5%90%91%E9%87%8F%E7%A9%BA%E9%96%93%E6%A8%A1%E5%9E%8B</a:t>
            </a:r>
          </a:p>
        </p:txBody>
      </p:sp>
      <p:sp>
        <p:nvSpPr>
          <p:cNvPr id="505" name="Shape 50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文字向量 → 向量空間模型</a:t>
            </a:r>
          </a:p>
        </p:txBody>
      </p:sp>
      <p:pic>
        <p:nvPicPr>
          <p:cNvPr id="506" name="Shape 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575" y="2111150"/>
            <a:ext cx="3275325" cy="32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200" y="2936300"/>
            <a:ext cx="2671950" cy="36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Shape 508"/>
          <p:cNvSpPr txBox="1"/>
          <p:nvPr/>
        </p:nvSpPr>
        <p:spPr>
          <a:xfrm>
            <a:off x="601200" y="1892625"/>
            <a:ext cx="33957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/>
              <a:t>資訊檢索之父</a:t>
            </a:r>
          </a:p>
          <a:p>
            <a:pPr lvl="0">
              <a:spcBef>
                <a:spcPts val="0"/>
              </a:spcBef>
              <a:buNone/>
            </a:pPr>
            <a:r>
              <a:rPr b="1" lang="zh-TW" sz="3600"/>
              <a:t>Gerard Salton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509" name="Shape 509"/>
          <p:cNvSpPr/>
          <p:nvPr/>
        </p:nvSpPr>
        <p:spPr>
          <a:xfrm>
            <a:off x="4544550" y="5499450"/>
            <a:ext cx="4047000" cy="52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/>
              <a:t>比較文件d1、文件d2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2400"/>
              <a:t>跟檢索語句之間的相關性</a:t>
            </a:r>
          </a:p>
        </p:txBody>
      </p:sp>
      <p:sp>
        <p:nvSpPr>
          <p:cNvPr id="510" name="Shape 510"/>
          <p:cNvSpPr/>
          <p:nvPr/>
        </p:nvSpPr>
        <p:spPr>
          <a:xfrm rot="-1799577">
            <a:off x="576247" y="379508"/>
            <a:ext cx="962605" cy="455237"/>
          </a:xfrm>
          <a:prstGeom prst="wedgeRoundRectCallout">
            <a:avLst>
              <a:gd fmla="val 34409" name="adj1"/>
              <a:gd fmla="val 98538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>
                <a:solidFill>
                  <a:srgbClr val="FFFFFF"/>
                </a:solidFill>
              </a:rPr>
              <a:t>題外話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文本語義分析</a:t>
            </a:r>
          </a:p>
        </p:txBody>
      </p:sp>
      <p:sp>
        <p:nvSpPr>
          <p:cNvPr id="517" name="Shape 5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18" name="Shape 518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Part 2.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preadsheet.png" id="524" name="Shape 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987" y="1940349"/>
            <a:ext cx="872489" cy="1126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ka logo.png" id="525" name="Shape 5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850" y="5177800"/>
            <a:ext cx="1126775" cy="112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3326" y="3500550"/>
            <a:ext cx="1243800" cy="1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Shape 52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28" name="Shape 52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文本語義分析處理流程</a:t>
            </a:r>
          </a:p>
        </p:txBody>
      </p:sp>
      <p:sp>
        <p:nvSpPr>
          <p:cNvPr id="529" name="Shape 52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" name="Shape 530"/>
          <p:cNvSpPr/>
          <p:nvPr/>
        </p:nvSpPr>
        <p:spPr>
          <a:xfrm>
            <a:off x="2862150" y="2151225"/>
            <a:ext cx="34197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原始文本</a:t>
            </a:r>
          </a:p>
        </p:txBody>
      </p:sp>
      <p:sp>
        <p:nvSpPr>
          <p:cNvPr id="531" name="Shape 531"/>
          <p:cNvSpPr/>
          <p:nvPr/>
        </p:nvSpPr>
        <p:spPr>
          <a:xfrm>
            <a:off x="2862150" y="3762225"/>
            <a:ext cx="34197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斷詞處理</a:t>
            </a:r>
          </a:p>
        </p:txBody>
      </p:sp>
      <p:sp>
        <p:nvSpPr>
          <p:cNvPr id="532" name="Shape 532"/>
          <p:cNvSpPr/>
          <p:nvPr/>
        </p:nvSpPr>
        <p:spPr>
          <a:xfrm>
            <a:off x="2862150" y="5373225"/>
            <a:ext cx="34197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文字向量化</a:t>
            </a:r>
          </a:p>
        </p:txBody>
      </p:sp>
      <p:cxnSp>
        <p:nvCxnSpPr>
          <p:cNvPr id="533" name="Shape 533"/>
          <p:cNvCxnSpPr>
            <a:stCxn id="530" idx="2"/>
            <a:endCxn id="531" idx="0"/>
          </p:cNvCxnSpPr>
          <p:nvPr/>
        </p:nvCxnSpPr>
        <p:spPr>
          <a:xfrm>
            <a:off x="4572000" y="2914725"/>
            <a:ext cx="0" cy="847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34" name="Shape 534"/>
          <p:cNvCxnSpPr/>
          <p:nvPr/>
        </p:nvCxnSpPr>
        <p:spPr>
          <a:xfrm>
            <a:off x="4572000" y="4525725"/>
            <a:ext cx="0" cy="847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35" name="Shape 535"/>
          <p:cNvSpPr/>
          <p:nvPr/>
        </p:nvSpPr>
        <p:spPr>
          <a:xfrm>
            <a:off x="2436475" y="2096725"/>
            <a:ext cx="872400" cy="8724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36" name="Shape 536"/>
          <p:cNvSpPr/>
          <p:nvPr/>
        </p:nvSpPr>
        <p:spPr>
          <a:xfrm>
            <a:off x="2436475" y="3707775"/>
            <a:ext cx="872400" cy="8724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37" name="Shape 537"/>
          <p:cNvSpPr/>
          <p:nvPr/>
        </p:nvSpPr>
        <p:spPr>
          <a:xfrm>
            <a:off x="2436475" y="5318825"/>
            <a:ext cx="872400" cy="8724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44" name="Shape 54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原始文本</a:t>
            </a:r>
          </a:p>
        </p:txBody>
      </p:sp>
      <p:sp>
        <p:nvSpPr>
          <p:cNvPr id="545" name="Shape 54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6" name="Shape 546"/>
          <p:cNvSpPr/>
          <p:nvPr/>
        </p:nvSpPr>
        <p:spPr>
          <a:xfrm>
            <a:off x="1223900" y="2916700"/>
            <a:ext cx="6951600" cy="24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3600"/>
              <a:t>籃球運動是以投籃上籃和扣籃為中心的對抗性室內體育運動之一</a:t>
            </a:r>
          </a:p>
        </p:txBody>
      </p:sp>
      <p:sp>
        <p:nvSpPr>
          <p:cNvPr id="547" name="Shape 547"/>
          <p:cNvSpPr/>
          <p:nvPr/>
        </p:nvSpPr>
        <p:spPr>
          <a:xfrm>
            <a:off x="968475" y="2489250"/>
            <a:ext cx="1966500" cy="655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54" name="Shape 55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斷詞處理</a:t>
            </a:r>
          </a:p>
        </p:txBody>
      </p:sp>
      <p:sp>
        <p:nvSpPr>
          <p:cNvPr id="555" name="Shape 55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223900" y="4276175"/>
            <a:ext cx="6951600" cy="241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3600"/>
              <a:t>籃球運動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是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以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投籃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上籃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和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扣籃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為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中心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的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對抗性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室內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體育運動</a:t>
            </a:r>
            <a:r>
              <a:rPr lang="zh-TW" sz="3600">
                <a:solidFill>
                  <a:srgbClr val="FF0000"/>
                </a:solidFill>
              </a:rPr>
              <a:t>⬜</a:t>
            </a:r>
            <a:r>
              <a:rPr lang="zh-TW" sz="3600"/>
              <a:t>之一</a:t>
            </a:r>
          </a:p>
        </p:txBody>
      </p:sp>
      <p:sp>
        <p:nvSpPr>
          <p:cNvPr id="557" name="Shape 557"/>
          <p:cNvSpPr/>
          <p:nvPr/>
        </p:nvSpPr>
        <p:spPr>
          <a:xfrm>
            <a:off x="968475" y="3848725"/>
            <a:ext cx="1966500" cy="655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  <p:sp>
        <p:nvSpPr>
          <p:cNvPr id="558" name="Shape 558"/>
          <p:cNvSpPr/>
          <p:nvPr/>
        </p:nvSpPr>
        <p:spPr>
          <a:xfrm>
            <a:off x="1223900" y="1168825"/>
            <a:ext cx="6951600" cy="1780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3600"/>
              <a:t>籃球運動是以投籃上籃和扣籃為中心的對抗性室內體育運動之一</a:t>
            </a:r>
          </a:p>
        </p:txBody>
      </p:sp>
      <p:sp>
        <p:nvSpPr>
          <p:cNvPr id="559" name="Shape 559"/>
          <p:cNvSpPr/>
          <p:nvPr/>
        </p:nvSpPr>
        <p:spPr>
          <a:xfrm>
            <a:off x="968475" y="741375"/>
            <a:ext cx="1966500" cy="655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  <p:sp>
        <p:nvSpPr>
          <p:cNvPr id="560" name="Shape 560"/>
          <p:cNvSpPr/>
          <p:nvPr/>
        </p:nvSpPr>
        <p:spPr>
          <a:xfrm rot="-5400000">
            <a:off x="4255375" y="3214650"/>
            <a:ext cx="1049400" cy="7965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61" name="Shape 561"/>
          <p:cNvGrpSpPr/>
          <p:nvPr/>
        </p:nvGrpSpPr>
        <p:grpSpPr>
          <a:xfrm>
            <a:off x="5427075" y="2948675"/>
            <a:ext cx="1990474" cy="1328450"/>
            <a:chOff x="5427075" y="2948675"/>
            <a:chExt cx="1990474" cy="1328450"/>
          </a:xfrm>
        </p:grpSpPr>
        <p:pic>
          <p:nvPicPr>
            <p:cNvPr id="562" name="Shape 5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5427076" y="3012750"/>
              <a:ext cx="1200300" cy="12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Shape 5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9100" y="2948675"/>
              <a:ext cx="1328450" cy="13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Shape 564"/>
            <p:cNvPicPr preferRelativeResize="0"/>
            <p:nvPr/>
          </p:nvPicPr>
          <p:blipFill rotWithShape="1">
            <a:blip r:embed="rId3">
              <a:alphaModFix/>
            </a:blip>
            <a:srcRect b="0" l="50354" r="0" t="0"/>
            <a:stretch/>
          </p:blipFill>
          <p:spPr>
            <a:xfrm rot="5400000">
              <a:off x="5729275" y="3314950"/>
              <a:ext cx="595900" cy="12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5" name="Shape 565"/>
          <p:cNvSpPr txBox="1"/>
          <p:nvPr/>
        </p:nvSpPr>
        <p:spPr>
          <a:xfrm rot="1292314">
            <a:off x="7241068" y="3304506"/>
            <a:ext cx="1748711" cy="837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斷開魂結！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斷開鎖鏈！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斷開一切的牽連！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72" name="Shape 5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/>
              <a:t>斷詞的基礎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詞庫比對法</a:t>
            </a:r>
          </a:p>
        </p:txBody>
      </p:sp>
      <p:sp>
        <p:nvSpPr>
          <p:cNvPr id="573" name="Shape 57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1223900" y="4276175"/>
            <a:ext cx="6046800" cy="1914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800"/>
              <a:t>籃球運動⬜是⬜以⬜</a:t>
            </a:r>
            <a:r>
              <a:rPr b="1" lang="zh-TW" sz="2800">
                <a:solidFill>
                  <a:srgbClr val="38761D"/>
                </a:solidFill>
              </a:rPr>
              <a:t>投籃</a:t>
            </a:r>
            <a:r>
              <a:rPr b="1" lang="zh-TW" sz="2800">
                <a:solidFill>
                  <a:srgbClr val="FF0000"/>
                </a:solidFill>
              </a:rPr>
              <a:t>⬜</a:t>
            </a:r>
            <a:r>
              <a:rPr b="1" lang="zh-TW" sz="2800">
                <a:solidFill>
                  <a:srgbClr val="0000FF"/>
                </a:solidFill>
              </a:rPr>
              <a:t>上籃</a:t>
            </a:r>
            <a:r>
              <a:rPr lang="zh-TW" sz="2800"/>
              <a:t>⬜和⬜扣籃⬜為⬜中心⬜的⬜對抗性⬜室內⬜體育運動⬜之一</a:t>
            </a:r>
          </a:p>
        </p:txBody>
      </p:sp>
      <p:sp>
        <p:nvSpPr>
          <p:cNvPr id="575" name="Shape 575"/>
          <p:cNvSpPr/>
          <p:nvPr/>
        </p:nvSpPr>
        <p:spPr>
          <a:xfrm>
            <a:off x="968475" y="3848725"/>
            <a:ext cx="1966500" cy="655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  <p:sp>
        <p:nvSpPr>
          <p:cNvPr id="576" name="Shape 576"/>
          <p:cNvSpPr/>
          <p:nvPr/>
        </p:nvSpPr>
        <p:spPr>
          <a:xfrm>
            <a:off x="1223900" y="1702225"/>
            <a:ext cx="6046800" cy="1548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800"/>
              <a:t>籃球運動是以</a:t>
            </a:r>
            <a:r>
              <a:rPr b="1" lang="zh-TW" sz="2800">
                <a:solidFill>
                  <a:srgbClr val="38761D"/>
                </a:solidFill>
              </a:rPr>
              <a:t>投籃</a:t>
            </a:r>
            <a:r>
              <a:rPr b="1" lang="zh-TW" sz="2800">
                <a:solidFill>
                  <a:srgbClr val="0000FF"/>
                </a:solidFill>
              </a:rPr>
              <a:t>上籃</a:t>
            </a:r>
            <a:r>
              <a:rPr lang="zh-TW" sz="2800"/>
              <a:t>和扣籃為中心的對抗性室內體育運動之一</a:t>
            </a:r>
          </a:p>
        </p:txBody>
      </p:sp>
      <p:sp>
        <p:nvSpPr>
          <p:cNvPr id="577" name="Shape 577"/>
          <p:cNvSpPr/>
          <p:nvPr/>
        </p:nvSpPr>
        <p:spPr>
          <a:xfrm>
            <a:off x="968475" y="1274775"/>
            <a:ext cx="1966500" cy="6552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籃球介紹</a:t>
            </a:r>
          </a:p>
        </p:txBody>
      </p:sp>
      <p:sp>
        <p:nvSpPr>
          <p:cNvPr id="578" name="Shape 578"/>
          <p:cNvSpPr/>
          <p:nvPr/>
        </p:nvSpPr>
        <p:spPr>
          <a:xfrm rot="-8569573">
            <a:off x="4993577" y="2865502"/>
            <a:ext cx="2160750" cy="31734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7006200" y="3012125"/>
            <a:ext cx="1718700" cy="1625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/>
              <a:t>籃球運動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38761D"/>
                </a:solidFill>
              </a:rPr>
              <a:t>投籃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0000FF"/>
                </a:solidFill>
              </a:rPr>
              <a:t>上籃</a:t>
            </a:r>
          </a:p>
        </p:txBody>
      </p:sp>
      <p:sp>
        <p:nvSpPr>
          <p:cNvPr id="580" name="Shape 580"/>
          <p:cNvSpPr/>
          <p:nvPr/>
        </p:nvSpPr>
        <p:spPr>
          <a:xfrm>
            <a:off x="7157829" y="2717650"/>
            <a:ext cx="1361700" cy="482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  詞庫</a:t>
            </a:r>
          </a:p>
        </p:txBody>
      </p:sp>
      <p:pic>
        <p:nvPicPr>
          <p:cNvPr id="581" name="Shape 5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9050" y="2556213"/>
            <a:ext cx="838201" cy="83820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Shape 582"/>
          <p:cNvSpPr/>
          <p:nvPr/>
        </p:nvSpPr>
        <p:spPr>
          <a:xfrm>
            <a:off x="3476150" y="1899450"/>
            <a:ext cx="1536900" cy="55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583" name="Shape 583"/>
          <p:cNvSpPr/>
          <p:nvPr/>
        </p:nvSpPr>
        <p:spPr>
          <a:xfrm>
            <a:off x="4381825" y="4424175"/>
            <a:ext cx="1869300" cy="55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584" name="Shape 584"/>
          <p:cNvSpPr/>
          <p:nvPr/>
        </p:nvSpPr>
        <p:spPr>
          <a:xfrm>
            <a:off x="7114550" y="3722300"/>
            <a:ext cx="799500" cy="781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585" name="Shape 585"/>
          <p:cNvSpPr/>
          <p:nvPr/>
        </p:nvSpPr>
        <p:spPr>
          <a:xfrm rot="-1799982">
            <a:off x="6473152" y="4190847"/>
            <a:ext cx="602405" cy="31733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>
            <p:ph idx="1" type="body"/>
          </p:nvPr>
        </p:nvSpPr>
        <p:spPr>
          <a:xfrm>
            <a:off x="294675" y="2197000"/>
            <a:ext cx="4334400" cy="4305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中國百度的開發者所釋出的開放原始碼中文斷詞器</a:t>
            </a:r>
            <a:br>
              <a:rPr lang="zh-TW"/>
            </a:br>
            <a:r>
              <a:rPr lang="zh-TW" sz="2000" u="sng">
                <a:solidFill>
                  <a:schemeClr val="hlink"/>
                </a:solidFill>
                <a:hlinkClick r:id="rId3"/>
              </a:rPr>
              <a:t>https://github.com/fxsjy/jieba</a:t>
            </a:r>
            <a:r>
              <a:rPr lang="zh-TW" sz="2000"/>
              <a:t> 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支援正體、簡體中文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詞庫支援權重、詞性標記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以Python開發、跨多程式語言：</a:t>
            </a:r>
            <a:r>
              <a:rPr lang="zh-TW" sz="2000"/>
              <a:t>PHP、Java、Node.js、.NET (C#)、C++、R</a:t>
            </a:r>
          </a:p>
        </p:txBody>
      </p:sp>
      <p:sp>
        <p:nvSpPr>
          <p:cNvPr id="592" name="Shape 5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593" name="Shape 59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>
                <a:solidFill>
                  <a:schemeClr val="dk1"/>
                </a:solidFill>
              </a:rPr>
              <a:t>斷詞的工具</a:t>
            </a:r>
          </a:p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Jieba 結巴斷詞器</a:t>
            </a:r>
          </a:p>
        </p:txBody>
      </p:sp>
      <p:sp>
        <p:nvSpPr>
          <p:cNvPr id="594" name="Shape 59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rgbClr val="FFFFFF"/>
                </a:solidFill>
                <a:hlinkClick r:id="rId4"/>
              </a:rPr>
              <a:t>https://www.slideshare.net/ssuser4568b0/jieba</a:t>
            </a:r>
            <a:r>
              <a:rPr lang="zh-TW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95" name="Shape 595"/>
          <p:cNvSpPr txBox="1"/>
          <p:nvPr>
            <p:ph idx="2" type="body"/>
          </p:nvPr>
        </p:nvSpPr>
        <p:spPr>
          <a:xfrm>
            <a:off x="4705350" y="2197000"/>
            <a:ext cx="4334400" cy="4305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>
                <a:solidFill>
                  <a:schemeClr val="dk1"/>
                </a:solidFill>
              </a:rPr>
              <a:t>斷詞處理：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正規處理：標點符號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比對Trie樹：詞庫前綴比對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建立DAG 有向無環圖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計算最佳切分點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  <a:buAutoNum type="arabicPeriod"/>
            </a:pPr>
            <a:r>
              <a:rPr lang="zh-TW">
                <a:solidFill>
                  <a:schemeClr val="dk1"/>
                </a:solidFill>
              </a:rPr>
              <a:t>未知詞探勘：結合HMM與Viterbi演算法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96" name="Shape 596"/>
          <p:cNvGrpSpPr/>
          <p:nvPr/>
        </p:nvGrpSpPr>
        <p:grpSpPr>
          <a:xfrm>
            <a:off x="540175" y="127100"/>
            <a:ext cx="1990474" cy="1328450"/>
            <a:chOff x="5427075" y="2948675"/>
            <a:chExt cx="1990474" cy="1328450"/>
          </a:xfrm>
        </p:grpSpPr>
        <p:pic>
          <p:nvPicPr>
            <p:cNvPr id="597" name="Shape 59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400000">
              <a:off x="5427076" y="3012750"/>
              <a:ext cx="1200300" cy="12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Shape 59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89100" y="2948675"/>
              <a:ext cx="1328450" cy="13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Shape 599"/>
            <p:cNvPicPr preferRelativeResize="0"/>
            <p:nvPr/>
          </p:nvPicPr>
          <p:blipFill rotWithShape="1">
            <a:blip r:embed="rId5">
              <a:alphaModFix/>
            </a:blip>
            <a:srcRect b="0" l="50354" r="0" t="0"/>
            <a:stretch/>
          </p:blipFill>
          <p:spPr>
            <a:xfrm rot="5400000">
              <a:off x="5729275" y="3314950"/>
              <a:ext cx="595900" cy="1200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Shape 6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0" y="1757725"/>
            <a:ext cx="91440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Shape 60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07" name="Shape 60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/>
              <a:t>單一文本語義分析工具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線上Jieba-JS斷詞工具</a:t>
            </a:r>
          </a:p>
        </p:txBody>
      </p:sp>
      <p:sp>
        <p:nvSpPr>
          <p:cNvPr id="608" name="Shape 608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u="sng">
                <a:solidFill>
                  <a:srgbClr val="FFFFFF"/>
                </a:solidFill>
                <a:hlinkClick r:id="rId4"/>
              </a:rPr>
              <a:t>https://goo.gl/YrSTn9</a:t>
            </a:r>
            <a:r>
              <a:rPr lang="zh-TW"/>
              <a:t>  </a:t>
            </a:r>
          </a:p>
        </p:txBody>
      </p:sp>
      <p:pic>
        <p:nvPicPr>
          <p:cNvPr id="609" name="Shape 6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50" y="234675"/>
            <a:ext cx="1343600" cy="13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16" name="Shape 61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可是我有很多文本，怎麼辦？</a:t>
            </a:r>
          </a:p>
        </p:txBody>
      </p:sp>
      <p:sp>
        <p:nvSpPr>
          <p:cNvPr id="617" name="Shape 61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18" name="Shape 6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725" y="40721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625" y="42482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350" y="439327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275" y="363137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350" y="33620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525" y="439327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700" y="448288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825" y="45230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Shape 6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275" y="43311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275" y="45230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350" y="447323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925" y="448288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475" y="388203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575" y="334273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Shape 6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900" y="298016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Shape 6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8925" y="44981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8925" y="39519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Shape 6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1675" y="363137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Shape 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62" y="36848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75" y="41809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1625" y="447323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Shape 6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825" y="447323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Shape 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3150" y="43311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Shape 6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0725" y="447323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熊部長問號圖.png" id="642" name="Shape 6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1575" y="2428863"/>
            <a:ext cx="4038600" cy="41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Shape 6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2371480" y="4659044"/>
            <a:ext cx="1283240" cy="12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Shape 644"/>
          <p:cNvSpPr txBox="1"/>
          <p:nvPr/>
        </p:nvSpPr>
        <p:spPr>
          <a:xfrm rot="-900032">
            <a:off x="3029529" y="5404360"/>
            <a:ext cx="2931288" cy="8376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何時才能畢業...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02" name="Shape 20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討論區與編碼</a:t>
            </a:r>
          </a:p>
        </p:txBody>
      </p:sp>
      <p:graphicFrame>
        <p:nvGraphicFramePr>
          <p:cNvPr id="205" name="Shape 205"/>
          <p:cNvGraphicFramePr/>
          <p:nvPr/>
        </p:nvGraphicFramePr>
        <p:xfrm>
          <a:off x="599925" y="184565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{BC382D59-3CEC-4411-929B-A67B9484DD3C}</a:tableStyleId>
              </a:tblPr>
              <a:tblGrid>
                <a:gridCol w="3975525"/>
              </a:tblGrid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討論</a:t>
                      </a:r>
                      <a:r>
                        <a:rPr lang="zh-TW" sz="1800"/>
                        <a:t>區</a:t>
                      </a:r>
                      <a:r>
                        <a:rPr lang="zh-TW" sz="1800" u="none" cap="none" strike="noStrike"/>
                        <a:t>內容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晚安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喔！ 對於討論有啥方向嘛？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沒方向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喔！ 我正在研究 老師那兩邊文章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有沒有規定題目要和數位學習有關呀</a:t>
                      </a:r>
                    </a:p>
                  </a:txBody>
                  <a:tcPr marT="4950" marB="0" marR="4950" marL="4950" anchor="b"/>
                </a:tc>
              </a:tr>
              <a:tr h="4653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應該是選各大方向來討論 然後大家在添加東西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前瞻性議題~~好難</a:t>
                      </a:r>
                    </a:p>
                  </a:txBody>
                  <a:tcPr marT="4950" marB="0" marR="4950" marL="4950" anchor="b"/>
                </a:tc>
              </a:tr>
              <a:tr h="887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前瞻研究議題，進行更深入的資料蒐集，並撰寫分組心得報告，報告內容應包括(1)為什麼對於這個議題感興趣</a:t>
                      </a:r>
                      <a:r>
                        <a:rPr lang="zh-TW" sz="1800"/>
                        <a:t>...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好個前瞻性！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另外兩個人不理我們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所以題目不一定要跟 數位學習有關摟</a:t>
                      </a:r>
                    </a:p>
                  </a:txBody>
                  <a:tcPr marT="4950" marB="0" marR="4950" marL="4950" anchor="b"/>
                </a:tc>
              </a:tr>
              <a:tr h="234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只要我們有興趣的嘛？？？？</a:t>
                      </a:r>
                    </a:p>
                  </a:txBody>
                  <a:tcPr marT="4950" marB="0" marR="4950" marL="4950" anchor="b"/>
                </a:tc>
              </a:tr>
            </a:tbl>
          </a:graphicData>
        </a:graphic>
      </p:graphicFrame>
      <p:sp>
        <p:nvSpPr>
          <p:cNvPr id="206" name="Shape 206"/>
          <p:cNvSpPr/>
          <p:nvPr/>
        </p:nvSpPr>
        <p:spPr>
          <a:xfrm>
            <a:off x="3170276" y="4530400"/>
            <a:ext cx="1118400" cy="521400"/>
          </a:xfrm>
          <a:prstGeom prst="wedgeRoundRectCallout">
            <a:avLst>
              <a:gd fmla="val -69477" name="adj1"/>
              <a:gd fmla="val -10894" name="adj2"/>
              <a:gd fmla="val 0" name="adj3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P4</a:t>
            </a:r>
          </a:p>
        </p:txBody>
      </p:sp>
      <p:sp>
        <p:nvSpPr>
          <p:cNvPr id="207" name="Shape 207"/>
          <p:cNvSpPr/>
          <p:nvPr/>
        </p:nvSpPr>
        <p:spPr>
          <a:xfrm>
            <a:off x="4644750" y="1699425"/>
            <a:ext cx="4191900" cy="4614300"/>
          </a:xfrm>
          <a:prstGeom prst="wedgeRectCallout">
            <a:avLst>
              <a:gd fmla="val -57255" name="adj1"/>
              <a:gd fmla="val 18016" name="adj2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graphicFrame>
        <p:nvGraphicFramePr>
          <p:cNvPr id="208" name="Shape 208"/>
          <p:cNvGraphicFramePr/>
          <p:nvPr/>
        </p:nvGraphicFramePr>
        <p:xfrm>
          <a:off x="4759034" y="180684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{BC382D59-3CEC-4411-929B-A67B9484DD3C}</a:tableStyleId>
              </a:tblPr>
              <a:tblGrid>
                <a:gridCol w="627825"/>
                <a:gridCol w="1457775"/>
                <a:gridCol w="1896000"/>
              </a:tblGrid>
              <a:tr h="594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編碼</a:t>
                      </a:r>
                    </a:p>
                  </a:txBody>
                  <a:tcPr marT="19050" marB="19050" marR="28575" marL="28575" anchor="ctr">
                    <a:solidFill>
                      <a:schemeClr val="accent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階段</a:t>
                      </a:r>
                    </a:p>
                  </a:txBody>
                  <a:tcPr marT="19050" marB="19050" marR="28575" marL="28575" anchor="ctr">
                    <a:solidFill>
                      <a:schemeClr val="accent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運作</a:t>
                      </a:r>
                    </a:p>
                  </a:txBody>
                  <a:tcPr marT="19050" marB="19050" marR="28575" marL="28575" anchor="ctr">
                    <a:solidFill>
                      <a:schemeClr val="accent3"/>
                    </a:solidFill>
                  </a:tcPr>
                </a:tc>
              </a:tr>
              <a:tr h="594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P1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定義問題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具體描繪問題或釐清問題的定義 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</a:tr>
              <a:tr h="594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P2</a:t>
                      </a:r>
                    </a:p>
                  </a:txBody>
                  <a:tcPr marT="19050" marB="19050" marR="28575" marL="28575" anchor="ctr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尋求解決方法</a:t>
                      </a:r>
                    </a:p>
                  </a:txBody>
                  <a:tcPr marT="19050" marB="19050" marR="28575" marL="28575" anchor="ctr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針對問題提供（詳細/簡略的）資訊或解決方法 </a:t>
                      </a:r>
                    </a:p>
                  </a:txBody>
                  <a:tcPr marT="19050" marB="19050" marR="28575" marL="28575" anchor="ctr">
                    <a:solidFill>
                      <a:srgbClr val="F3F3F3"/>
                    </a:solidFill>
                  </a:tcPr>
                </a:tc>
              </a:tr>
              <a:tr h="594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P3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分析與歸納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分析、比較與評論他人提出的意見、解決方法以及資訊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</a:tr>
              <a:tr h="7026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P4</a:t>
                      </a:r>
                    </a:p>
                  </a:txBody>
                  <a:tcPr marT="19050" marB="19050" marR="28575" marL="28575" anchor="ctr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統整與結論</a:t>
                      </a:r>
                    </a:p>
                  </a:txBody>
                  <a:tcPr marT="19050" marB="19050" marR="28575" marL="28575" anchor="ctr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歸納先前的提議或意 見，並提出結論</a:t>
                      </a:r>
                    </a:p>
                  </a:txBody>
                  <a:tcPr marT="19050" marB="19050" marR="28575" marL="28575" anchor="ctr">
                    <a:solidFill>
                      <a:srgbClr val="F3F3F3"/>
                    </a:solidFill>
                  </a:tcPr>
                </a:tc>
              </a:tr>
              <a:tr h="594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P5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其他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800" u="none" cap="none" strike="noStrike"/>
                        <a:t>與主題無關的討論</a:t>
                      </a:r>
                    </a:p>
                  </a:txBody>
                  <a:tcPr marT="19050" marB="19050" marR="28575" marL="28575" anchor="ctr"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51" name="Shape 651"/>
          <p:cNvSpPr txBox="1"/>
          <p:nvPr>
            <p:ph type="title"/>
          </p:nvPr>
        </p:nvSpPr>
        <p:spPr>
          <a:xfrm>
            <a:off x="3689975" y="2560625"/>
            <a:ext cx="49779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200">
                <a:solidFill>
                  <a:schemeClr val="dk1"/>
                </a:solidFill>
              </a:rPr>
              <a:t>資料準備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批次文本語義分析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/>
          <p:nvPr>
            <p:ph idx="5" type="body"/>
          </p:nvPr>
        </p:nvSpPr>
        <p:spPr>
          <a:xfrm>
            <a:off x="6071024" y="2439816"/>
            <a:ext cx="26424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8" name="Shape 6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59" name="Shape 6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/>
              <a:t>批次文本語義分析工具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CSV to ARFF</a:t>
            </a:r>
          </a:p>
        </p:txBody>
      </p:sp>
      <p:sp>
        <p:nvSpPr>
          <p:cNvPr id="660" name="Shape 660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1. </a:t>
            </a:r>
            <a:r>
              <a:rPr lang="zh-TW"/>
              <a:t>原始文本</a:t>
            </a:r>
            <a:r>
              <a:rPr lang="zh-TW"/>
              <a:t>CSV</a:t>
            </a:r>
          </a:p>
        </p:txBody>
      </p:sp>
      <p:sp>
        <p:nvSpPr>
          <p:cNvPr id="661" name="Shape 661"/>
          <p:cNvSpPr txBox="1"/>
          <p:nvPr>
            <p:ph idx="1" type="body"/>
          </p:nvPr>
        </p:nvSpPr>
        <p:spPr>
          <a:xfrm>
            <a:off x="629946" y="2439816"/>
            <a:ext cx="26292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" name="Shape 662"/>
          <p:cNvSpPr txBox="1"/>
          <p:nvPr>
            <p:ph idx="2" type="body"/>
          </p:nvPr>
        </p:nvSpPr>
        <p:spPr>
          <a:xfrm>
            <a:off x="3347774" y="2439816"/>
            <a:ext cx="26424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[</a:t>
            </a:r>
            <a:r>
              <a:rPr lang="zh-TW"/>
              <a:t>網頁截圖</a:t>
            </a:r>
            <a:r>
              <a:rPr lang="zh-TW"/>
              <a:t>]</a:t>
            </a:r>
          </a:p>
        </p:txBody>
      </p:sp>
      <p:sp>
        <p:nvSpPr>
          <p:cNvPr id="663" name="Shape 663"/>
          <p:cNvSpPr txBox="1"/>
          <p:nvPr>
            <p:ph idx="4" type="subTitle"/>
          </p:nvPr>
        </p:nvSpPr>
        <p:spPr>
          <a:xfrm>
            <a:off x="3346281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2. CSV to ARFF</a:t>
            </a:r>
          </a:p>
        </p:txBody>
      </p:sp>
      <p:sp>
        <p:nvSpPr>
          <p:cNvPr id="664" name="Shape 664"/>
          <p:cNvSpPr txBox="1"/>
          <p:nvPr>
            <p:ph idx="6" type="subTitle"/>
          </p:nvPr>
        </p:nvSpPr>
        <p:spPr>
          <a:xfrm>
            <a:off x="6073369" y="1871825"/>
            <a:ext cx="26376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3. ARFF</a:t>
            </a:r>
            <a:r>
              <a:rPr lang="zh-TW"/>
              <a:t>檔案</a:t>
            </a:r>
          </a:p>
        </p:txBody>
      </p:sp>
      <p:sp>
        <p:nvSpPr>
          <p:cNvPr id="665" name="Shape 665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66" name="Shape 666"/>
          <p:cNvPicPr preferRelativeResize="0"/>
          <p:nvPr/>
        </p:nvPicPr>
        <p:blipFill rotWithShape="1">
          <a:blip r:embed="rId3">
            <a:alphaModFix/>
          </a:blip>
          <a:srcRect b="0" l="0" r="62899" t="0"/>
          <a:stretch/>
        </p:blipFill>
        <p:spPr>
          <a:xfrm>
            <a:off x="629950" y="2439825"/>
            <a:ext cx="2629201" cy="4032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67" name="Shape 667"/>
          <p:cNvPicPr preferRelativeResize="0"/>
          <p:nvPr/>
        </p:nvPicPr>
        <p:blipFill rotWithShape="1">
          <a:blip r:embed="rId4">
            <a:alphaModFix/>
          </a:blip>
          <a:srcRect b="0" l="4748" r="10763" t="0"/>
          <a:stretch/>
        </p:blipFill>
        <p:spPr>
          <a:xfrm>
            <a:off x="3347775" y="2439825"/>
            <a:ext cx="2725600" cy="40322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grpSp>
        <p:nvGrpSpPr>
          <p:cNvPr id="668" name="Shape 668"/>
          <p:cNvGrpSpPr/>
          <p:nvPr/>
        </p:nvGrpSpPr>
        <p:grpSpPr>
          <a:xfrm>
            <a:off x="6809800" y="2443585"/>
            <a:ext cx="1350600" cy="1350600"/>
            <a:chOff x="6162000" y="2812748"/>
            <a:chExt cx="1350600" cy="1350600"/>
          </a:xfrm>
        </p:grpSpPr>
        <p:pic>
          <p:nvPicPr>
            <p:cNvPr id="669" name="Shape 66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62000" y="2812748"/>
              <a:ext cx="1350600" cy="135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eka logo.png" id="670" name="Shape 67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05887" y="3156638"/>
              <a:ext cx="662824" cy="662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1" name="Shape 671"/>
          <p:cNvSpPr/>
          <p:nvPr/>
        </p:nvSpPr>
        <p:spPr>
          <a:xfrm>
            <a:off x="6501850" y="3759213"/>
            <a:ext cx="1966500" cy="65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訓練文件</a:t>
            </a:r>
          </a:p>
        </p:txBody>
      </p:sp>
      <p:grpSp>
        <p:nvGrpSpPr>
          <p:cNvPr id="672" name="Shape 672"/>
          <p:cNvGrpSpPr/>
          <p:nvPr/>
        </p:nvGrpSpPr>
        <p:grpSpPr>
          <a:xfrm>
            <a:off x="6809800" y="4498398"/>
            <a:ext cx="1350600" cy="1350600"/>
            <a:chOff x="6162000" y="2812748"/>
            <a:chExt cx="1350600" cy="1350600"/>
          </a:xfrm>
        </p:grpSpPr>
        <p:pic>
          <p:nvPicPr>
            <p:cNvPr id="673" name="Shape 67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62000" y="2812748"/>
              <a:ext cx="1350600" cy="135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eka logo.png" id="674" name="Shape 67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05887" y="3156638"/>
              <a:ext cx="662824" cy="662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5" name="Shape 675"/>
          <p:cNvSpPr/>
          <p:nvPr/>
        </p:nvSpPr>
        <p:spPr>
          <a:xfrm>
            <a:off x="6501850" y="5814025"/>
            <a:ext cx="1966500" cy="65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測試</a:t>
            </a:r>
            <a:r>
              <a:rPr lang="zh-TW" sz="3200"/>
              <a:t>文件</a:t>
            </a:r>
          </a:p>
        </p:txBody>
      </p:sp>
      <p:sp>
        <p:nvSpPr>
          <p:cNvPr id="676" name="Shape 676"/>
          <p:cNvSpPr/>
          <p:nvPr/>
        </p:nvSpPr>
        <p:spPr>
          <a:xfrm rot="8999825">
            <a:off x="5699550" y="3213085"/>
            <a:ext cx="1049307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7" name="Shape 677"/>
          <p:cNvSpPr/>
          <p:nvPr/>
        </p:nvSpPr>
        <p:spPr>
          <a:xfrm flipH="1" rot="1800175">
            <a:off x="5699550" y="4541660"/>
            <a:ext cx="1049307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/>
          <p:nvPr>
            <p:ph idx="2" type="body"/>
          </p:nvPr>
        </p:nvSpPr>
        <p:spPr>
          <a:xfrm>
            <a:off x="4705350" y="4211900"/>
            <a:ext cx="4019400" cy="229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zh-TW"/>
              <a:t>LibreOffice Calc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rPr lang="zh-TW"/>
              <a:t>Google</a:t>
            </a:r>
            <a:r>
              <a:rPr lang="zh-TW"/>
              <a:t>試算表</a:t>
            </a:r>
          </a:p>
          <a:p>
            <a:pPr indent="0" lvl="0" marL="0" algn="ctr">
              <a:spcBef>
                <a:spcPts val="0"/>
              </a:spcBef>
              <a:buNone/>
            </a:pPr>
            <a:r>
              <a:rPr b="1" lang="zh-TW" sz="3600">
                <a:solidFill>
                  <a:srgbClr val="38761D"/>
                </a:solidFill>
              </a:rPr>
              <a:t>中文存成Unicode</a:t>
            </a:r>
          </a:p>
        </p:txBody>
      </p:sp>
      <p:sp>
        <p:nvSpPr>
          <p:cNvPr id="684" name="Shape 6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685" name="Shape 68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6" name="Shape 686"/>
          <p:cNvSpPr txBox="1"/>
          <p:nvPr>
            <p:ph idx="1" type="body"/>
          </p:nvPr>
        </p:nvSpPr>
        <p:spPr>
          <a:xfrm>
            <a:off x="533400" y="4211900"/>
            <a:ext cx="4019400" cy="229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zh-TW"/>
              <a:t>Microsoft Office</a:t>
            </a:r>
          </a:p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buNone/>
            </a:pPr>
            <a:r>
              <a:rPr b="1" lang="zh-TW" sz="3600">
                <a:solidFill>
                  <a:srgbClr val="FF0000"/>
                </a:solidFill>
              </a:rPr>
              <a:t>中文會被存成Big5</a:t>
            </a:r>
          </a:p>
          <a:p>
            <a:pPr indent="0" lvl="0" marL="0" algn="ctr">
              <a:spcBef>
                <a:spcPts val="0"/>
              </a:spcBef>
              <a:buNone/>
            </a:pPr>
            <a:r>
              <a:rPr lang="zh-TW" strike="sngStrike"/>
              <a:t>又是收費專有軟體</a:t>
            </a:r>
          </a:p>
        </p:txBody>
      </p:sp>
      <p:sp>
        <p:nvSpPr>
          <p:cNvPr id="687" name="Shape 68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1. 原始文本CSV：編輯器的選擇</a:t>
            </a:r>
          </a:p>
        </p:txBody>
      </p:sp>
      <p:pic>
        <p:nvPicPr>
          <p:cNvPr descr="google spreadsheet.png" id="688" name="Shape 6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9702" y="2506053"/>
            <a:ext cx="1320881" cy="170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Shape 6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0350" y="2506050"/>
            <a:ext cx="1705850" cy="1705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ok checked green" id="690" name="Shape 6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5351" y="1632413"/>
            <a:ext cx="1243800" cy="12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Shape 6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9763" y="2585238"/>
            <a:ext cx="1626662" cy="1626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error bad" id="692" name="Shape 6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2550" y="1693447"/>
            <a:ext cx="1182775" cy="1182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ok checked green" id="693" name="Shape 6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0326" y="1632413"/>
            <a:ext cx="1243800" cy="12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Shape 6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3" y="1799443"/>
            <a:ext cx="8191500" cy="4660882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Shape 700"/>
          <p:cNvSpPr/>
          <p:nvPr/>
        </p:nvSpPr>
        <p:spPr>
          <a:xfrm>
            <a:off x="1019600" y="3471475"/>
            <a:ext cx="893700" cy="339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701" name="Shape 701"/>
          <p:cNvSpPr/>
          <p:nvPr/>
        </p:nvSpPr>
        <p:spPr>
          <a:xfrm>
            <a:off x="7076475" y="3471475"/>
            <a:ext cx="893700" cy="339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702" name="Shape 702"/>
          <p:cNvSpPr/>
          <p:nvPr/>
        </p:nvSpPr>
        <p:spPr>
          <a:xfrm>
            <a:off x="6991500" y="5100400"/>
            <a:ext cx="893700" cy="1114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703" name="Shape 7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04" name="Shape 70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5" name="Shape 70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1. 原始文本CSV：格式說明</a:t>
            </a:r>
          </a:p>
        </p:txBody>
      </p:sp>
      <p:sp>
        <p:nvSpPr>
          <p:cNvPr id="706" name="Shape 706"/>
          <p:cNvSpPr/>
          <p:nvPr/>
        </p:nvSpPr>
        <p:spPr>
          <a:xfrm>
            <a:off x="603900" y="1967400"/>
            <a:ext cx="2721900" cy="1114200"/>
          </a:xfrm>
          <a:prstGeom prst="wedgeRoundRectCallout">
            <a:avLst>
              <a:gd fmla="val -16890" name="adj1"/>
              <a:gd fmla="val 8172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document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600">
                <a:solidFill>
                  <a:srgbClr val="FFFFFF"/>
                </a:solidFill>
              </a:rPr>
              <a:t>原始文本</a:t>
            </a:r>
          </a:p>
        </p:txBody>
      </p:sp>
      <p:sp>
        <p:nvSpPr>
          <p:cNvPr id="707" name="Shape 707"/>
          <p:cNvSpPr/>
          <p:nvPr/>
        </p:nvSpPr>
        <p:spPr>
          <a:xfrm>
            <a:off x="6433175" y="1967400"/>
            <a:ext cx="1798800" cy="1114200"/>
          </a:xfrm>
          <a:prstGeom prst="wedgeRoundRectCallout">
            <a:avLst>
              <a:gd fmla="val 3308" name="adj1"/>
              <a:gd fmla="val 7518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class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600">
                <a:solidFill>
                  <a:srgbClr val="FFFFFF"/>
                </a:solidFill>
              </a:rPr>
              <a:t>分類目標</a:t>
            </a:r>
          </a:p>
        </p:txBody>
      </p:sp>
      <p:sp>
        <p:nvSpPr>
          <p:cNvPr id="708" name="Shape 708"/>
          <p:cNvSpPr/>
          <p:nvPr/>
        </p:nvSpPr>
        <p:spPr>
          <a:xfrm>
            <a:off x="4352175" y="5126650"/>
            <a:ext cx="2233500" cy="1114200"/>
          </a:xfrm>
          <a:prstGeom prst="wedgeRoundRectCallout">
            <a:avLst>
              <a:gd fmla="val 64669" name="adj1"/>
              <a:gd fmla="val 219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class: ?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600">
                <a:solidFill>
                  <a:srgbClr val="FFFFFF"/>
                </a:solidFill>
              </a:rPr>
              <a:t>未知案例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 txBox="1"/>
          <p:nvPr>
            <p:ph idx="4294967295" type="body"/>
          </p:nvPr>
        </p:nvSpPr>
        <p:spPr>
          <a:xfrm>
            <a:off x="614825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 sz="2000" u="sng">
                <a:solidFill>
                  <a:schemeClr val="hlink"/>
                </a:solidFill>
                <a:hlinkClick r:id="rId3"/>
              </a:rPr>
              <a:t>http://l.pulipuli.info/nccu/17-tm</a:t>
            </a:r>
          </a:p>
        </p:txBody>
      </p:sp>
      <p:pic>
        <p:nvPicPr>
          <p:cNvPr id="715" name="Shape 7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25" y="2449991"/>
            <a:ext cx="4019399" cy="370093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16" name="Shape 716"/>
          <p:cNvSpPr/>
          <p:nvPr/>
        </p:nvSpPr>
        <p:spPr>
          <a:xfrm>
            <a:off x="1751575" y="5270700"/>
            <a:ext cx="2387400" cy="76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課程網頁</a:t>
            </a:r>
          </a:p>
        </p:txBody>
      </p:sp>
      <p:pic>
        <p:nvPicPr>
          <p:cNvPr id="717" name="Shape 7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675" y="4980650"/>
            <a:ext cx="1343600" cy="13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Shape 7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19" name="Shape 71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0" name="Shape 72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1. 原始文本CSV：</a:t>
            </a:r>
            <a:r>
              <a:rPr lang="zh-TW"/>
              <a:t>下載</a:t>
            </a:r>
          </a:p>
        </p:txBody>
      </p:sp>
      <p:sp>
        <p:nvSpPr>
          <p:cNvPr id="721" name="Shape 721"/>
          <p:cNvSpPr/>
          <p:nvPr/>
        </p:nvSpPr>
        <p:spPr>
          <a:xfrm>
            <a:off x="5344425" y="4581583"/>
            <a:ext cx="3419700" cy="1243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籃球還是地球？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3200" u="sng">
                <a:solidFill>
                  <a:schemeClr val="hlink"/>
                </a:solidFill>
                <a:hlinkClick r:id="rId6"/>
              </a:rPr>
              <a:t>CSV</a:t>
            </a:r>
            <a:r>
              <a:rPr lang="zh-TW" sz="3200" u="sng">
                <a:solidFill>
                  <a:schemeClr val="hlink"/>
                </a:solidFill>
                <a:hlinkClick r:id="rId7"/>
              </a:rPr>
              <a:t>格式</a:t>
            </a:r>
          </a:p>
        </p:txBody>
      </p:sp>
      <p:pic>
        <p:nvPicPr>
          <p:cNvPr descr="google spreadsheet.png" id="722" name="Shape 7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47316" y="3383902"/>
            <a:ext cx="1013918" cy="130941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Shape 723"/>
          <p:cNvSpPr/>
          <p:nvPr/>
        </p:nvSpPr>
        <p:spPr>
          <a:xfrm rot="10800000">
            <a:off x="4295025" y="3813113"/>
            <a:ext cx="1049400" cy="97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/>
          <p:nvPr>
            <p:ph idx="4294967295" type="title"/>
          </p:nvPr>
        </p:nvSpPr>
        <p:spPr>
          <a:xfrm>
            <a:off x="1238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1. 原始文本CSV：下載格式</a:t>
            </a:r>
          </a:p>
        </p:txBody>
      </p:sp>
      <p:sp>
        <p:nvSpPr>
          <p:cNvPr id="730" name="Shape 7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31" name="Shape 73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732" name="Shape 732"/>
          <p:cNvGrpSpPr/>
          <p:nvPr/>
        </p:nvGrpSpPr>
        <p:grpSpPr>
          <a:xfrm>
            <a:off x="1243398" y="0"/>
            <a:ext cx="7201503" cy="6493840"/>
            <a:chOff x="786200" y="0"/>
            <a:chExt cx="7605346" cy="6858000"/>
          </a:xfrm>
        </p:grpSpPr>
        <p:pic>
          <p:nvPicPr>
            <p:cNvPr id="733" name="Shape 7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6200" y="0"/>
              <a:ext cx="7605346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Shape 734"/>
            <p:cNvSpPr/>
            <p:nvPr/>
          </p:nvSpPr>
          <p:spPr>
            <a:xfrm>
              <a:off x="1238250" y="230150"/>
              <a:ext cx="838200" cy="4860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3200"/>
            </a:p>
          </p:txBody>
        </p:sp>
        <p:sp>
          <p:nvSpPr>
            <p:cNvPr id="735" name="Shape 735"/>
            <p:cNvSpPr/>
            <p:nvPr/>
          </p:nvSpPr>
          <p:spPr>
            <a:xfrm>
              <a:off x="1423675" y="4244475"/>
              <a:ext cx="1174500" cy="4860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3200"/>
            </a:p>
          </p:txBody>
        </p:sp>
        <p:sp>
          <p:nvSpPr>
            <p:cNvPr id="736" name="Shape 736"/>
            <p:cNvSpPr/>
            <p:nvPr/>
          </p:nvSpPr>
          <p:spPr>
            <a:xfrm>
              <a:off x="4446050" y="5616075"/>
              <a:ext cx="2724900" cy="4860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3200"/>
            </a:p>
          </p:txBody>
        </p:sp>
        <p:cxnSp>
          <p:nvCxnSpPr>
            <p:cNvPr id="737" name="Shape 737"/>
            <p:cNvCxnSpPr/>
            <p:nvPr/>
          </p:nvCxnSpPr>
          <p:spPr>
            <a:xfrm>
              <a:off x="1657350" y="716150"/>
              <a:ext cx="318600" cy="32529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738" name="Shape 738"/>
            <p:cNvCxnSpPr/>
            <p:nvPr/>
          </p:nvCxnSpPr>
          <p:spPr>
            <a:xfrm>
              <a:off x="2886150" y="4806675"/>
              <a:ext cx="1432200" cy="8253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/>
          <p:nvPr>
            <p:ph idx="4294967295" type="body"/>
          </p:nvPr>
        </p:nvSpPr>
        <p:spPr>
          <a:xfrm>
            <a:off x="614825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 sz="2000" u="sng">
                <a:solidFill>
                  <a:schemeClr val="hlink"/>
                </a:solidFill>
                <a:hlinkClick r:id="rId3"/>
              </a:rPr>
              <a:t>http://l.pulipuli.info/nccu/17-tm</a:t>
            </a:r>
          </a:p>
        </p:txBody>
      </p:sp>
      <p:pic>
        <p:nvPicPr>
          <p:cNvPr id="745" name="Shape 7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25" y="2449991"/>
            <a:ext cx="4019399" cy="370093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46" name="Shape 746"/>
          <p:cNvSpPr/>
          <p:nvPr/>
        </p:nvSpPr>
        <p:spPr>
          <a:xfrm>
            <a:off x="1751575" y="5270700"/>
            <a:ext cx="2387400" cy="76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課程網頁</a:t>
            </a:r>
          </a:p>
        </p:txBody>
      </p:sp>
      <p:pic>
        <p:nvPicPr>
          <p:cNvPr id="747" name="Shape 7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675" y="4980650"/>
            <a:ext cx="1343600" cy="13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Shape 7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49" name="Shape 74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0" name="Shape 75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2. CSV to ARFF</a:t>
            </a:r>
            <a:r>
              <a:rPr lang="zh-TW">
                <a:solidFill>
                  <a:schemeClr val="dk1"/>
                </a:solidFill>
              </a:rPr>
              <a:t>：</a:t>
            </a:r>
            <a:r>
              <a:rPr lang="zh-TW"/>
              <a:t>開啟</a:t>
            </a:r>
          </a:p>
        </p:txBody>
      </p:sp>
      <p:pic>
        <p:nvPicPr>
          <p:cNvPr id="751" name="Shape 751"/>
          <p:cNvPicPr preferRelativeResize="0"/>
          <p:nvPr/>
        </p:nvPicPr>
        <p:blipFill rotWithShape="1">
          <a:blip r:embed="rId6">
            <a:alphaModFix/>
          </a:blip>
          <a:srcRect b="30303" l="4748" r="10763" t="0"/>
          <a:stretch/>
        </p:blipFill>
        <p:spPr>
          <a:xfrm>
            <a:off x="4904825" y="2228075"/>
            <a:ext cx="3839125" cy="3958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52" name="Shape 752"/>
          <p:cNvSpPr/>
          <p:nvPr/>
        </p:nvSpPr>
        <p:spPr>
          <a:xfrm>
            <a:off x="5174500" y="1686488"/>
            <a:ext cx="34197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 u="sng">
                <a:solidFill>
                  <a:schemeClr val="hlink"/>
                </a:solidFill>
                <a:hlinkClick r:id="rId7"/>
              </a:rPr>
              <a:t>CSV to ARFF</a:t>
            </a:r>
          </a:p>
        </p:txBody>
      </p:sp>
      <p:sp>
        <p:nvSpPr>
          <p:cNvPr id="753" name="Shape 753"/>
          <p:cNvSpPr/>
          <p:nvPr/>
        </p:nvSpPr>
        <p:spPr>
          <a:xfrm rot="10800000">
            <a:off x="4295025" y="3813113"/>
            <a:ext cx="1049400" cy="97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60" name="Shape 76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2. CSV to ARFF</a:t>
            </a:r>
            <a:r>
              <a:rPr lang="zh-TW">
                <a:solidFill>
                  <a:schemeClr val="dk1"/>
                </a:solidFill>
              </a:rPr>
              <a:t>：</a:t>
            </a:r>
            <a:r>
              <a:rPr lang="zh-TW"/>
              <a:t>操作</a:t>
            </a:r>
          </a:p>
        </p:txBody>
      </p:sp>
      <p:sp>
        <p:nvSpPr>
          <p:cNvPr id="761" name="Shape 76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62" name="Shape 7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7175"/>
            <a:ext cx="9144000" cy="5045573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Shape 763"/>
          <p:cNvSpPr/>
          <p:nvPr/>
        </p:nvSpPr>
        <p:spPr>
          <a:xfrm>
            <a:off x="364150" y="2900975"/>
            <a:ext cx="20028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764" name="Shape 764"/>
          <p:cNvSpPr/>
          <p:nvPr/>
        </p:nvSpPr>
        <p:spPr>
          <a:xfrm>
            <a:off x="1562800" y="3836675"/>
            <a:ext cx="2382000" cy="909300"/>
          </a:xfrm>
          <a:prstGeom prst="wedgeRoundRectCallout">
            <a:avLst>
              <a:gd fmla="val -33567" name="adj1"/>
              <a:gd fmla="val -8615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1. 上傳CSV</a:t>
            </a:r>
          </a:p>
        </p:txBody>
      </p:sp>
      <p:sp>
        <p:nvSpPr>
          <p:cNvPr id="765" name="Shape 765"/>
          <p:cNvSpPr/>
          <p:nvPr/>
        </p:nvSpPr>
        <p:spPr>
          <a:xfrm>
            <a:off x="4585200" y="3108350"/>
            <a:ext cx="2002800" cy="1243800"/>
          </a:xfrm>
          <a:prstGeom prst="wedgeRoundRectCallout">
            <a:avLst>
              <a:gd fmla="val -8034" name="adj1"/>
              <a:gd fmla="val -8618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r>
              <a:rPr b="1" lang="zh-TW" sz="3200">
                <a:solidFill>
                  <a:srgbClr val="FFFFFF"/>
                </a:solidFill>
              </a:rPr>
              <a:t>. </a:t>
            </a:r>
            <a:r>
              <a:rPr b="1" lang="zh-TW" sz="3200">
                <a:solidFill>
                  <a:srgbClr val="FFFFFF"/>
                </a:solidFill>
              </a:rPr>
              <a:t>下載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訓練文件</a:t>
            </a:r>
          </a:p>
        </p:txBody>
      </p:sp>
      <p:sp>
        <p:nvSpPr>
          <p:cNvPr id="766" name="Shape 766"/>
          <p:cNvSpPr/>
          <p:nvPr/>
        </p:nvSpPr>
        <p:spPr>
          <a:xfrm>
            <a:off x="6733625" y="3108350"/>
            <a:ext cx="2002800" cy="1243800"/>
          </a:xfrm>
          <a:prstGeom prst="wedgeRoundRectCallout">
            <a:avLst>
              <a:gd fmla="val -8034" name="adj1"/>
              <a:gd fmla="val -8618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r>
              <a:rPr b="1" lang="zh-TW" sz="3200">
                <a:solidFill>
                  <a:srgbClr val="FFFFFF"/>
                </a:solidFill>
              </a:rPr>
              <a:t>. 下載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測試</a:t>
            </a:r>
            <a:r>
              <a:rPr b="1" lang="zh-TW" sz="3200">
                <a:solidFill>
                  <a:srgbClr val="FFFFFF"/>
                </a:solidFill>
              </a:rPr>
              <a:t>文件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73" name="Shape 7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3. ARFF檔案：訓練&amp;測試文件</a:t>
            </a:r>
          </a:p>
        </p:txBody>
      </p:sp>
      <p:sp>
        <p:nvSpPr>
          <p:cNvPr id="774" name="Shape 774"/>
          <p:cNvSpPr txBox="1"/>
          <p:nvPr>
            <p:ph idx="3" type="subTitle"/>
          </p:nvPr>
        </p:nvSpPr>
        <p:spPr>
          <a:xfrm>
            <a:off x="629325" y="17194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建立模型：訓練文件</a:t>
            </a:r>
          </a:p>
        </p:txBody>
      </p:sp>
      <p:sp>
        <p:nvSpPr>
          <p:cNvPr id="775" name="Shape 775"/>
          <p:cNvSpPr txBox="1"/>
          <p:nvPr>
            <p:ph idx="4" type="subTitle"/>
          </p:nvPr>
        </p:nvSpPr>
        <p:spPr>
          <a:xfrm>
            <a:off x="4632600" y="17194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實際應用：測試文件</a:t>
            </a:r>
          </a:p>
        </p:txBody>
      </p:sp>
      <p:sp>
        <p:nvSpPr>
          <p:cNvPr id="776" name="Shape 776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777" name="Shape 777"/>
          <p:cNvGrpSpPr/>
          <p:nvPr/>
        </p:nvGrpSpPr>
        <p:grpSpPr>
          <a:xfrm>
            <a:off x="1586475" y="2333173"/>
            <a:ext cx="1966500" cy="1970827"/>
            <a:chOff x="1586475" y="2375160"/>
            <a:chExt cx="1966500" cy="1970827"/>
          </a:xfrm>
        </p:grpSpPr>
        <p:grpSp>
          <p:nvGrpSpPr>
            <p:cNvPr id="778" name="Shape 778"/>
            <p:cNvGrpSpPr/>
            <p:nvPr/>
          </p:nvGrpSpPr>
          <p:grpSpPr>
            <a:xfrm>
              <a:off x="1894425" y="2375160"/>
              <a:ext cx="1350600" cy="1350600"/>
              <a:chOff x="6162000" y="2812748"/>
              <a:chExt cx="1350600" cy="1350600"/>
            </a:xfrm>
          </p:grpSpPr>
          <p:pic>
            <p:nvPicPr>
              <p:cNvPr id="779" name="Shape 77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780" name="Shape 78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81" name="Shape 781"/>
            <p:cNvSpPr/>
            <p:nvPr/>
          </p:nvSpPr>
          <p:spPr>
            <a:xfrm>
              <a:off x="1586475" y="3690788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2400"/>
                <a:t>train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2400"/>
                <a:t>訓練文件</a:t>
              </a:r>
            </a:p>
          </p:txBody>
        </p:sp>
      </p:grpSp>
      <p:grpSp>
        <p:nvGrpSpPr>
          <p:cNvPr id="782" name="Shape 782"/>
          <p:cNvGrpSpPr/>
          <p:nvPr/>
        </p:nvGrpSpPr>
        <p:grpSpPr>
          <a:xfrm>
            <a:off x="5725000" y="2333173"/>
            <a:ext cx="1966500" cy="1970827"/>
            <a:chOff x="5725000" y="2291185"/>
            <a:chExt cx="1966500" cy="1970827"/>
          </a:xfrm>
        </p:grpSpPr>
        <p:grpSp>
          <p:nvGrpSpPr>
            <p:cNvPr id="783" name="Shape 783"/>
            <p:cNvGrpSpPr/>
            <p:nvPr/>
          </p:nvGrpSpPr>
          <p:grpSpPr>
            <a:xfrm>
              <a:off x="6032950" y="2291185"/>
              <a:ext cx="1350600" cy="1350600"/>
              <a:chOff x="6162000" y="2812748"/>
              <a:chExt cx="1350600" cy="1350600"/>
            </a:xfrm>
          </p:grpSpPr>
          <p:pic>
            <p:nvPicPr>
              <p:cNvPr id="784" name="Shape 78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785" name="Shape 78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86" name="Shape 786"/>
            <p:cNvSpPr/>
            <p:nvPr/>
          </p:nvSpPr>
          <p:spPr>
            <a:xfrm>
              <a:off x="5725000" y="3606813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2400"/>
                <a:t>test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2400"/>
                <a:t>測試文件</a:t>
              </a:r>
            </a:p>
          </p:txBody>
        </p:sp>
      </p:grpSp>
      <p:pic>
        <p:nvPicPr>
          <p:cNvPr id="787" name="Shape 787"/>
          <p:cNvPicPr preferRelativeResize="0"/>
          <p:nvPr/>
        </p:nvPicPr>
        <p:blipFill rotWithShape="1">
          <a:blip r:embed="rId5">
            <a:alphaModFix/>
          </a:blip>
          <a:srcRect b="52845" l="0" r="0" t="0"/>
          <a:stretch/>
        </p:blipFill>
        <p:spPr>
          <a:xfrm>
            <a:off x="1749212" y="4498400"/>
            <a:ext cx="5645575" cy="20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794" name="Shape 79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5" name="Shape 79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文字向量化</a:t>
            </a:r>
          </a:p>
        </p:txBody>
      </p:sp>
      <p:sp>
        <p:nvSpPr>
          <p:cNvPr id="796" name="Shape 79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zh-TW"/>
              <a:t>Weka</a:t>
            </a:r>
            <a:r>
              <a:rPr lang="zh-TW"/>
              <a:t>資料前處理</a:t>
            </a:r>
          </a:p>
          <a:p>
            <a:pPr indent="-228600" lvl="0" marL="457200">
              <a:spcBef>
                <a:spcPts val="0"/>
              </a:spcBef>
            </a:pPr>
            <a:r>
              <a:rPr lang="zh-TW"/>
              <a:t>字串轉換為文字向量：</a:t>
            </a:r>
            <a:br>
              <a:rPr lang="zh-TW"/>
            </a:br>
            <a:r>
              <a:rPr lang="zh-TW"/>
              <a:t>weka.filters.unsupervised.arrtibute.</a:t>
            </a:r>
            <a:br>
              <a:rPr lang="zh-TW"/>
            </a:br>
            <a:r>
              <a:rPr lang="zh-TW"/>
              <a:t>StringToWordVector</a:t>
            </a:r>
            <a:br>
              <a:rPr lang="zh-TW"/>
            </a:br>
          </a:p>
        </p:txBody>
      </p:sp>
      <p:pic>
        <p:nvPicPr>
          <p:cNvPr id="797" name="Shape 7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25" y="3888875"/>
            <a:ext cx="7448550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Shape 798"/>
          <p:cNvSpPr/>
          <p:nvPr/>
        </p:nvSpPr>
        <p:spPr>
          <a:xfrm rot="-1799577">
            <a:off x="2127047" y="379508"/>
            <a:ext cx="962605" cy="455237"/>
          </a:xfrm>
          <a:prstGeom prst="wedgeRoundRectCallout">
            <a:avLst>
              <a:gd fmla="val 34409" name="adj1"/>
              <a:gd fmla="val 98538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>
                <a:solidFill>
                  <a:srgbClr val="FFFFFF"/>
                </a:solidFill>
              </a:rPr>
              <a:t>非實作</a:t>
            </a:r>
          </a:p>
        </p:txBody>
      </p:sp>
      <p:sp>
        <p:nvSpPr>
          <p:cNvPr id="799" name="Shape 799"/>
          <p:cNvSpPr/>
          <p:nvPr/>
        </p:nvSpPr>
        <p:spPr>
          <a:xfrm>
            <a:off x="1766125" y="4619525"/>
            <a:ext cx="370500" cy="26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0" name="Shape 800"/>
          <p:cNvSpPr/>
          <p:nvPr/>
        </p:nvSpPr>
        <p:spPr>
          <a:xfrm>
            <a:off x="2205500" y="5162325"/>
            <a:ext cx="370500" cy="26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1" name="Shape 801"/>
          <p:cNvSpPr/>
          <p:nvPr/>
        </p:nvSpPr>
        <p:spPr>
          <a:xfrm>
            <a:off x="2619050" y="4619525"/>
            <a:ext cx="370500" cy="26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2" name="Shape 802"/>
          <p:cNvSpPr/>
          <p:nvPr/>
        </p:nvSpPr>
        <p:spPr>
          <a:xfrm>
            <a:off x="3041225" y="4766000"/>
            <a:ext cx="370500" cy="26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3" name="Shape 803"/>
          <p:cNvSpPr/>
          <p:nvPr/>
        </p:nvSpPr>
        <p:spPr>
          <a:xfrm>
            <a:off x="3463400" y="4576450"/>
            <a:ext cx="370500" cy="26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4" name="Shape 804"/>
          <p:cNvSpPr/>
          <p:nvPr/>
        </p:nvSpPr>
        <p:spPr>
          <a:xfrm>
            <a:off x="3885575" y="4766000"/>
            <a:ext cx="370500" cy="26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5" name="Shape 805"/>
          <p:cNvSpPr/>
          <p:nvPr/>
        </p:nvSpPr>
        <p:spPr>
          <a:xfrm>
            <a:off x="4386750" y="4766000"/>
            <a:ext cx="370500" cy="26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6" name="Shape 806"/>
          <p:cNvSpPr/>
          <p:nvPr/>
        </p:nvSpPr>
        <p:spPr>
          <a:xfrm>
            <a:off x="4806125" y="4619525"/>
            <a:ext cx="294300" cy="369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7" name="Shape 807"/>
          <p:cNvSpPr/>
          <p:nvPr/>
        </p:nvSpPr>
        <p:spPr>
          <a:xfrm>
            <a:off x="5254150" y="4766000"/>
            <a:ext cx="294300" cy="18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8" name="Shape 808"/>
          <p:cNvSpPr/>
          <p:nvPr/>
        </p:nvSpPr>
        <p:spPr>
          <a:xfrm>
            <a:off x="5702175" y="4766000"/>
            <a:ext cx="294300" cy="18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09" name="Shape 809"/>
          <p:cNvSpPr/>
          <p:nvPr/>
        </p:nvSpPr>
        <p:spPr>
          <a:xfrm>
            <a:off x="6180350" y="4766000"/>
            <a:ext cx="294300" cy="18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10" name="Shape 810"/>
          <p:cNvSpPr/>
          <p:nvPr/>
        </p:nvSpPr>
        <p:spPr>
          <a:xfrm>
            <a:off x="6624050" y="4766000"/>
            <a:ext cx="294300" cy="18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11" name="Shape 811"/>
          <p:cNvSpPr/>
          <p:nvPr/>
        </p:nvSpPr>
        <p:spPr>
          <a:xfrm>
            <a:off x="7085000" y="4803050"/>
            <a:ext cx="294300" cy="18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12" name="Shape 812"/>
          <p:cNvSpPr/>
          <p:nvPr/>
        </p:nvSpPr>
        <p:spPr>
          <a:xfrm>
            <a:off x="7597625" y="4803050"/>
            <a:ext cx="294300" cy="187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15525" y="0"/>
            <a:ext cx="91752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16" name="Shape 21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5538" y="381000"/>
            <a:ext cx="9175075" cy="15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 rot="-900171">
            <a:off x="348052" y="373325"/>
            <a:ext cx="2976045" cy="696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一份逐字稿…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0350" y="50216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8250" y="51977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4275" y="22961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6075" y="20164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2800" y="18855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9525" y="15615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5675" y="14579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2150" y="15615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5225" y="19335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25" y="2399700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/>
        </p:nvSpPr>
        <p:spPr>
          <a:xfrm rot="-900171">
            <a:off x="2855527" y="491825"/>
            <a:ext cx="2976045" cy="696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　兩份逐字稿……</a:t>
            </a:r>
          </a:p>
        </p:txBody>
      </p:sp>
      <p:sp>
        <p:nvSpPr>
          <p:cNvPr id="231" name="Shape 231"/>
          <p:cNvSpPr txBox="1"/>
          <p:nvPr/>
        </p:nvSpPr>
        <p:spPr>
          <a:xfrm rot="-900171">
            <a:off x="5077990" y="709375"/>
            <a:ext cx="2976045" cy="696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　　三份………zzz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1975" y="53427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900" y="45808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1975" y="43115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2150" y="53427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4325" y="543236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4275" y="528057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900" y="528057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900" y="54725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1975" y="542271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4550" y="543236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1100" y="483151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7200" y="429221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2525" y="3929637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000">
            <a:off x="7912499" y="5532251"/>
            <a:ext cx="1311276" cy="131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/>
          <p:nvPr/>
        </p:nvSpPr>
        <p:spPr>
          <a:xfrm>
            <a:off x="3535875" y="2046700"/>
            <a:ext cx="46962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 u="sng">
                <a:solidFill>
                  <a:schemeClr val="hlink"/>
                </a:solidFill>
                <a:hlinkClick r:id="rId3"/>
              </a:rPr>
              <a:t>http://l.pulipuli.info/nccu/17-tm</a:t>
            </a:r>
            <a:r>
              <a:rPr lang="zh-TW" sz="2400"/>
              <a:t> </a:t>
            </a:r>
          </a:p>
        </p:txBody>
      </p:sp>
      <p:sp>
        <p:nvSpPr>
          <p:cNvPr id="819" name="Shape 819"/>
          <p:cNvSpPr txBox="1"/>
          <p:nvPr>
            <p:ph idx="12" type="sldNum"/>
          </p:nvPr>
        </p:nvSpPr>
        <p:spPr>
          <a:xfrm>
            <a:off x="6101950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20" name="Shape 820"/>
          <p:cNvSpPr txBox="1"/>
          <p:nvPr>
            <p:ph idx="1" type="body"/>
          </p:nvPr>
        </p:nvSpPr>
        <p:spPr>
          <a:xfrm>
            <a:off x="3738525" y="2810650"/>
            <a:ext cx="4929300" cy="264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下載原始文本CSV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CSV to ARFF轉換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取得ARFF檔案</a:t>
            </a:r>
          </a:p>
        </p:txBody>
      </p:sp>
      <p:sp>
        <p:nvSpPr>
          <p:cNvPr id="821" name="Shape 821"/>
          <p:cNvSpPr txBox="1"/>
          <p:nvPr>
            <p:ph type="title"/>
          </p:nvPr>
        </p:nvSpPr>
        <p:spPr>
          <a:xfrm>
            <a:off x="3258150" y="550425"/>
            <a:ext cx="5409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0" lang="zh-TW" sz="3600">
                <a:solidFill>
                  <a:schemeClr val="dk1"/>
                </a:solidFill>
              </a:rPr>
              <a:t>資料準備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批次文本語義分析</a:t>
            </a:r>
          </a:p>
        </p:txBody>
      </p:sp>
      <p:sp>
        <p:nvSpPr>
          <p:cNvPr id="822" name="Shape 822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實作時間</a:t>
            </a:r>
          </a:p>
        </p:txBody>
      </p:sp>
      <p:pic>
        <p:nvPicPr>
          <p:cNvPr id="823" name="Shape 8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3175" y="1862525"/>
            <a:ext cx="1100525" cy="1100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4" name="Shape 824"/>
          <p:cNvGrpSpPr/>
          <p:nvPr/>
        </p:nvGrpSpPr>
        <p:grpSpPr>
          <a:xfrm>
            <a:off x="4135450" y="4540373"/>
            <a:ext cx="1966500" cy="1970827"/>
            <a:chOff x="4135450" y="4582360"/>
            <a:chExt cx="1966500" cy="1970827"/>
          </a:xfrm>
        </p:grpSpPr>
        <p:grpSp>
          <p:nvGrpSpPr>
            <p:cNvPr id="825" name="Shape 825"/>
            <p:cNvGrpSpPr/>
            <p:nvPr/>
          </p:nvGrpSpPr>
          <p:grpSpPr>
            <a:xfrm>
              <a:off x="4443400" y="4582360"/>
              <a:ext cx="1350600" cy="1350600"/>
              <a:chOff x="6162000" y="2812748"/>
              <a:chExt cx="1350600" cy="1350600"/>
            </a:xfrm>
          </p:grpSpPr>
          <p:pic>
            <p:nvPicPr>
              <p:cNvPr id="826" name="Shape 82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827" name="Shape 82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28" name="Shape 828"/>
            <p:cNvSpPr/>
            <p:nvPr/>
          </p:nvSpPr>
          <p:spPr>
            <a:xfrm>
              <a:off x="4135450" y="5897988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2400"/>
                <a:t>train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2400"/>
                <a:t>訓練文件</a:t>
              </a:r>
            </a:p>
          </p:txBody>
        </p:sp>
      </p:grpSp>
      <p:grpSp>
        <p:nvGrpSpPr>
          <p:cNvPr id="829" name="Shape 829"/>
          <p:cNvGrpSpPr/>
          <p:nvPr/>
        </p:nvGrpSpPr>
        <p:grpSpPr>
          <a:xfrm>
            <a:off x="6143950" y="4540373"/>
            <a:ext cx="1966500" cy="1970827"/>
            <a:chOff x="6143950" y="4498385"/>
            <a:chExt cx="1966500" cy="1970827"/>
          </a:xfrm>
        </p:grpSpPr>
        <p:grpSp>
          <p:nvGrpSpPr>
            <p:cNvPr id="830" name="Shape 830"/>
            <p:cNvGrpSpPr/>
            <p:nvPr/>
          </p:nvGrpSpPr>
          <p:grpSpPr>
            <a:xfrm>
              <a:off x="6451900" y="4498385"/>
              <a:ext cx="1350600" cy="1350600"/>
              <a:chOff x="6162000" y="2812748"/>
              <a:chExt cx="1350600" cy="1350600"/>
            </a:xfrm>
          </p:grpSpPr>
          <p:pic>
            <p:nvPicPr>
              <p:cNvPr id="831" name="Shape 83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832" name="Shape 83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33" name="Shape 833"/>
            <p:cNvSpPr/>
            <p:nvPr/>
          </p:nvSpPr>
          <p:spPr>
            <a:xfrm>
              <a:off x="6143950" y="5814013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2400"/>
                <a:t>test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2400"/>
                <a:t>測試文件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機器學習：文本分類</a:t>
            </a:r>
          </a:p>
        </p:txBody>
      </p:sp>
      <p:sp>
        <p:nvSpPr>
          <p:cNvPr id="840" name="Shape 8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41" name="Shape 841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Part 3.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48" name="Shape 84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9" name="Shape 849"/>
          <p:cNvSpPr txBox="1"/>
          <p:nvPr>
            <p:ph type="title"/>
          </p:nvPr>
        </p:nvSpPr>
        <p:spPr>
          <a:xfrm>
            <a:off x="2279000" y="169425"/>
            <a:ext cx="63888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Weka</a:t>
            </a:r>
          </a:p>
        </p:txBody>
      </p:sp>
      <p:sp>
        <p:nvSpPr>
          <p:cNvPr id="850" name="Shape 850"/>
          <p:cNvSpPr txBox="1"/>
          <p:nvPr>
            <p:ph idx="1" type="body"/>
          </p:nvPr>
        </p:nvSpPr>
        <p:spPr>
          <a:xfrm>
            <a:off x="2354775" y="1783075"/>
            <a:ext cx="63129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專為學習</a:t>
            </a:r>
            <a:r>
              <a:rPr lang="zh-TW" u="sng">
                <a:solidFill>
                  <a:srgbClr val="FF0000"/>
                </a:solidFill>
              </a:rPr>
              <a:t>資料探勘</a:t>
            </a:r>
            <a:r>
              <a:rPr lang="zh-TW"/>
              <a:t>所開發的Java軟體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用於研究、教學、應用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包含完整的</a:t>
            </a:r>
            <a:r>
              <a:rPr lang="zh-TW" u="sng">
                <a:solidFill>
                  <a:srgbClr val="FF0000"/>
                </a:solidFill>
              </a:rPr>
              <a:t>資料探勘處理流程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含括資料前處理工具、機器學習演算法、評估方法、資訊視覺化繪圖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兼具</a:t>
            </a:r>
            <a:r>
              <a:rPr lang="zh-TW" u="sng">
                <a:solidFill>
                  <a:srgbClr val="FF0000"/>
                </a:solidFill>
              </a:rPr>
              <a:t>圖形化的使用者介面</a:t>
            </a:r>
            <a:r>
              <a:rPr lang="zh-TW"/>
              <a:t>與指令列應用工具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易於比較不同機器學習演算法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</a:pPr>
            <a:r>
              <a:rPr lang="zh-TW"/>
              <a:t>模組化：易於擴充機器演算法</a:t>
            </a:r>
          </a:p>
          <a:p>
            <a:pPr indent="-228600" lvl="0" marL="457200">
              <a:lnSpc>
                <a:spcPct val="115000"/>
              </a:lnSpc>
              <a:spcBef>
                <a:spcPts val="0"/>
              </a:spcBef>
            </a:pPr>
            <a:r>
              <a:rPr lang="zh-TW"/>
              <a:t>跨平臺：Windows、Mac OS、Linux</a:t>
            </a:r>
          </a:p>
        </p:txBody>
      </p:sp>
      <p:pic>
        <p:nvPicPr>
          <p:cNvPr id="851" name="Shape 851"/>
          <p:cNvPicPr preferRelativeResize="0"/>
          <p:nvPr/>
        </p:nvPicPr>
        <p:blipFill rotWithShape="1">
          <a:blip r:embed="rId3">
            <a:alphaModFix/>
          </a:blip>
          <a:srcRect b="10088" l="60298" r="15042" t="0"/>
          <a:stretch/>
        </p:blipFill>
        <p:spPr>
          <a:xfrm>
            <a:off x="0" y="0"/>
            <a:ext cx="2254800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Shape 8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774" y="4830950"/>
            <a:ext cx="1929400" cy="14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59" name="Shape 8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下載Weka</a:t>
            </a:r>
          </a:p>
        </p:txBody>
      </p:sp>
      <p:sp>
        <p:nvSpPr>
          <p:cNvPr id="860" name="Shape 860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1" name="Shape 861"/>
          <p:cNvSpPr txBox="1"/>
          <p:nvPr>
            <p:ph idx="4294967295" type="body"/>
          </p:nvPr>
        </p:nvSpPr>
        <p:spPr>
          <a:xfrm>
            <a:off x="614825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 sz="2000" u="sng">
                <a:solidFill>
                  <a:schemeClr val="hlink"/>
                </a:solidFill>
                <a:hlinkClick r:id="rId3"/>
              </a:rPr>
              <a:t>http://l.pulipuli.info/nccu/17-tm</a:t>
            </a:r>
          </a:p>
        </p:txBody>
      </p:sp>
      <p:pic>
        <p:nvPicPr>
          <p:cNvPr id="862" name="Shape 8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25" y="2449991"/>
            <a:ext cx="4019399" cy="370093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63" name="Shape 863"/>
          <p:cNvSpPr/>
          <p:nvPr/>
        </p:nvSpPr>
        <p:spPr>
          <a:xfrm>
            <a:off x="1751575" y="5270700"/>
            <a:ext cx="2387400" cy="76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課程網頁</a:t>
            </a:r>
          </a:p>
        </p:txBody>
      </p:sp>
      <p:pic>
        <p:nvPicPr>
          <p:cNvPr id="864" name="Shape 8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675" y="4980650"/>
            <a:ext cx="1343600" cy="13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Shape 865"/>
          <p:cNvSpPr/>
          <p:nvPr/>
        </p:nvSpPr>
        <p:spPr>
          <a:xfrm rot="10800000">
            <a:off x="4295025" y="3813113"/>
            <a:ext cx="1049400" cy="97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6" name="Shape 866"/>
          <p:cNvSpPr/>
          <p:nvPr/>
        </p:nvSpPr>
        <p:spPr>
          <a:xfrm>
            <a:off x="5344425" y="4581583"/>
            <a:ext cx="3419700" cy="1243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 u="sng">
                <a:solidFill>
                  <a:schemeClr val="hlink"/>
                </a:solidFill>
                <a:hlinkClick r:id="rId6"/>
              </a:rPr>
              <a:t>Weka 3.8.1下載</a:t>
            </a:r>
          </a:p>
        </p:txBody>
      </p:sp>
      <p:pic>
        <p:nvPicPr>
          <p:cNvPr descr="weka logo.png" id="867" name="Shape 8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00515" y="3010949"/>
            <a:ext cx="1707525" cy="170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Weka語系設定 (1/2)</a:t>
            </a:r>
          </a:p>
        </p:txBody>
      </p:sp>
      <p:sp>
        <p:nvSpPr>
          <p:cNvPr id="874" name="Shape 874"/>
          <p:cNvSpPr txBox="1"/>
          <p:nvPr>
            <p:ph idx="1" type="body"/>
          </p:nvPr>
        </p:nvSpPr>
        <p:spPr>
          <a:xfrm>
            <a:off x="476250" y="1783075"/>
            <a:ext cx="4148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zh-TW"/>
              <a:t>開啟Weka安裝目錄 C:\Program Files</a:t>
            </a:r>
            <a:br>
              <a:rPr lang="zh-TW"/>
            </a:br>
            <a:r>
              <a:rPr lang="zh-TW"/>
              <a:t>\Weka-3-8</a:t>
            </a:r>
          </a:p>
          <a:p>
            <a:pPr indent="-228600" lvl="0" marL="457200" rtl="0">
              <a:spcBef>
                <a:spcPts val="0"/>
              </a:spcBef>
            </a:pPr>
            <a:r>
              <a:rPr b="1" lang="zh-TW">
                <a:solidFill>
                  <a:srgbClr val="FF0000"/>
                </a:solidFill>
              </a:rPr>
              <a:t>RunWeka.ini</a:t>
            </a:r>
            <a:r>
              <a:rPr lang="zh-TW"/>
              <a:t> </a:t>
            </a:r>
            <a:br>
              <a:rPr lang="zh-TW"/>
            </a:br>
            <a:r>
              <a:rPr lang="zh-TW"/>
              <a:t>&gt; 用文字編輯器開啟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5" name="Shape 8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76" name="Shape 87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77" name="Shape 877"/>
          <p:cNvPicPr preferRelativeResize="0"/>
          <p:nvPr/>
        </p:nvPicPr>
        <p:blipFill rotWithShape="1">
          <a:blip r:embed="rId3">
            <a:alphaModFix/>
          </a:blip>
          <a:srcRect b="28212" l="0" r="28759" t="0"/>
          <a:stretch/>
        </p:blipFill>
        <p:spPr>
          <a:xfrm>
            <a:off x="4624600" y="2031675"/>
            <a:ext cx="4519400" cy="42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Shape 878"/>
          <p:cNvSpPr/>
          <p:nvPr/>
        </p:nvSpPr>
        <p:spPr>
          <a:xfrm>
            <a:off x="4770275" y="5267925"/>
            <a:ext cx="1201800" cy="435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79" name="Shape 879"/>
          <p:cNvSpPr/>
          <p:nvPr/>
        </p:nvSpPr>
        <p:spPr>
          <a:xfrm rot="10800000">
            <a:off x="3595250" y="5223225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886" name="Shape 8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Weka語系設定 (2/2)</a:t>
            </a:r>
          </a:p>
        </p:txBody>
      </p:sp>
      <p:sp>
        <p:nvSpPr>
          <p:cNvPr id="887" name="Shape 88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88" name="Shape 888"/>
          <p:cNvPicPr preferRelativeResize="0"/>
          <p:nvPr/>
        </p:nvPicPr>
        <p:blipFill rotWithShape="1">
          <a:blip r:embed="rId3">
            <a:alphaModFix/>
          </a:blip>
          <a:srcRect b="17627" l="0" r="47036" t="0"/>
          <a:stretch/>
        </p:blipFill>
        <p:spPr>
          <a:xfrm>
            <a:off x="476250" y="1783075"/>
            <a:ext cx="5556238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Shape 889"/>
          <p:cNvSpPr/>
          <p:nvPr/>
        </p:nvSpPr>
        <p:spPr>
          <a:xfrm>
            <a:off x="476250" y="4357100"/>
            <a:ext cx="2048400" cy="388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890" name="Shape 890"/>
          <p:cNvSpPr/>
          <p:nvPr/>
        </p:nvSpPr>
        <p:spPr>
          <a:xfrm>
            <a:off x="4600325" y="2522800"/>
            <a:ext cx="4199700" cy="635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200"/>
              <a:t>fileEncoding=Cp1252</a:t>
            </a:r>
          </a:p>
        </p:txBody>
      </p:sp>
      <p:sp>
        <p:nvSpPr>
          <p:cNvPr id="891" name="Shape 891"/>
          <p:cNvSpPr/>
          <p:nvPr/>
        </p:nvSpPr>
        <p:spPr>
          <a:xfrm>
            <a:off x="4600325" y="3912600"/>
            <a:ext cx="4199700" cy="635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200"/>
              <a:t>fileEncoding=</a:t>
            </a:r>
            <a:r>
              <a:rPr lang="zh-TW" sz="3200">
                <a:solidFill>
                  <a:srgbClr val="FF0000"/>
                </a:solidFill>
              </a:rPr>
              <a:t>utf-8</a:t>
            </a:r>
          </a:p>
        </p:txBody>
      </p:sp>
      <p:sp>
        <p:nvSpPr>
          <p:cNvPr id="892" name="Shape 892"/>
          <p:cNvSpPr/>
          <p:nvPr/>
        </p:nvSpPr>
        <p:spPr>
          <a:xfrm rot="-5400000">
            <a:off x="6409925" y="3272894"/>
            <a:ext cx="580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" name="Shape 893"/>
          <p:cNvSpPr/>
          <p:nvPr/>
        </p:nvSpPr>
        <p:spPr>
          <a:xfrm>
            <a:off x="4600325" y="5302400"/>
            <a:ext cx="4199700" cy="635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儲存檔案</a:t>
            </a:r>
          </a:p>
        </p:txBody>
      </p:sp>
      <p:sp>
        <p:nvSpPr>
          <p:cNvPr id="894" name="Shape 894"/>
          <p:cNvSpPr/>
          <p:nvPr/>
        </p:nvSpPr>
        <p:spPr>
          <a:xfrm rot="-5400000">
            <a:off x="6409925" y="4662694"/>
            <a:ext cx="580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eka logo.png" id="900" name="Shape 9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7596" y="4234612"/>
            <a:ext cx="976646" cy="976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ka logo.png"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7596" y="3086349"/>
            <a:ext cx="976646" cy="976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preadsheet.png" id="902" name="Shape 9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5560" y="5402598"/>
            <a:ext cx="756241" cy="976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3" name="Shape 903"/>
          <p:cNvGrpSpPr/>
          <p:nvPr/>
        </p:nvGrpSpPr>
        <p:grpSpPr>
          <a:xfrm>
            <a:off x="6910577" y="1887123"/>
            <a:ext cx="1170700" cy="1170565"/>
            <a:chOff x="6162000" y="2812748"/>
            <a:chExt cx="1350600" cy="1350600"/>
          </a:xfrm>
        </p:grpSpPr>
        <p:pic>
          <p:nvPicPr>
            <p:cNvPr id="904" name="Shape 90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62000" y="2812748"/>
              <a:ext cx="1350600" cy="135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eka logo.png" id="905" name="Shape 90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05887" y="3156638"/>
              <a:ext cx="662824" cy="6628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6" name="Shape 90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07" name="Shape 90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8" name="Shape 90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機器學習的流程</a:t>
            </a:r>
          </a:p>
        </p:txBody>
      </p:sp>
      <p:sp>
        <p:nvSpPr>
          <p:cNvPr id="909" name="Shape 909"/>
          <p:cNvSpPr/>
          <p:nvPr/>
        </p:nvSpPr>
        <p:spPr>
          <a:xfrm>
            <a:off x="1719150" y="2075025"/>
            <a:ext cx="5369700" cy="7635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文本語義分析</a:t>
            </a:r>
          </a:p>
        </p:txBody>
      </p:sp>
      <p:sp>
        <p:nvSpPr>
          <p:cNvPr id="910" name="Shape 910"/>
          <p:cNvSpPr/>
          <p:nvPr/>
        </p:nvSpPr>
        <p:spPr>
          <a:xfrm>
            <a:off x="1719150" y="3188350"/>
            <a:ext cx="53697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資料前處理 &amp; 分類</a:t>
            </a:r>
          </a:p>
        </p:txBody>
      </p:sp>
      <p:sp>
        <p:nvSpPr>
          <p:cNvPr id="911" name="Shape 911"/>
          <p:cNvSpPr/>
          <p:nvPr/>
        </p:nvSpPr>
        <p:spPr>
          <a:xfrm>
            <a:off x="1719150" y="4318400"/>
            <a:ext cx="53697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評估模型正確率</a:t>
            </a:r>
          </a:p>
        </p:txBody>
      </p:sp>
      <p:cxnSp>
        <p:nvCxnSpPr>
          <p:cNvPr id="912" name="Shape 912"/>
          <p:cNvCxnSpPr>
            <a:stCxn id="909" idx="2"/>
            <a:endCxn id="910" idx="0"/>
          </p:cNvCxnSpPr>
          <p:nvPr/>
        </p:nvCxnSpPr>
        <p:spPr>
          <a:xfrm>
            <a:off x="4404000" y="2838525"/>
            <a:ext cx="0" cy="349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13" name="Shape 913"/>
          <p:cNvSpPr/>
          <p:nvPr/>
        </p:nvSpPr>
        <p:spPr>
          <a:xfrm>
            <a:off x="1293475" y="2020525"/>
            <a:ext cx="872400" cy="8724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914" name="Shape 914"/>
          <p:cNvSpPr/>
          <p:nvPr/>
        </p:nvSpPr>
        <p:spPr>
          <a:xfrm>
            <a:off x="1293475" y="3133900"/>
            <a:ext cx="872400" cy="8724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15" name="Shape 915"/>
          <p:cNvSpPr/>
          <p:nvPr/>
        </p:nvSpPr>
        <p:spPr>
          <a:xfrm>
            <a:off x="1293475" y="4264000"/>
            <a:ext cx="872400" cy="8724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916" name="Shape 916"/>
          <p:cNvSpPr/>
          <p:nvPr/>
        </p:nvSpPr>
        <p:spPr>
          <a:xfrm>
            <a:off x="1719150" y="5502950"/>
            <a:ext cx="53697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取得未知案例分類結果</a:t>
            </a:r>
          </a:p>
        </p:txBody>
      </p:sp>
      <p:sp>
        <p:nvSpPr>
          <p:cNvPr id="917" name="Shape 917"/>
          <p:cNvSpPr/>
          <p:nvPr/>
        </p:nvSpPr>
        <p:spPr>
          <a:xfrm>
            <a:off x="1293475" y="5448550"/>
            <a:ext cx="872400" cy="872400"/>
          </a:xfrm>
          <a:prstGeom prst="ellipse">
            <a:avLst/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4</a:t>
            </a:r>
          </a:p>
        </p:txBody>
      </p:sp>
      <p:cxnSp>
        <p:nvCxnSpPr>
          <p:cNvPr id="918" name="Shape 918"/>
          <p:cNvCxnSpPr>
            <a:stCxn id="910" idx="2"/>
          </p:cNvCxnSpPr>
          <p:nvPr/>
        </p:nvCxnSpPr>
        <p:spPr>
          <a:xfrm>
            <a:off x="4404000" y="3951850"/>
            <a:ext cx="0" cy="404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919" name="Shape 919"/>
          <p:cNvCxnSpPr/>
          <p:nvPr/>
        </p:nvCxnSpPr>
        <p:spPr>
          <a:xfrm>
            <a:off x="4404000" y="5103813"/>
            <a:ext cx="0" cy="404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/>
          <p:nvPr>
            <p:ph idx="1" type="body"/>
          </p:nvPr>
        </p:nvSpPr>
        <p:spPr>
          <a:xfrm>
            <a:off x="3618275" y="1783075"/>
            <a:ext cx="5049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1-1. </a:t>
            </a:r>
            <a:r>
              <a:rPr lang="zh-TW"/>
              <a:t>原始文本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1-2. 斷詞處理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1-3. 文字向量化 (整合在下一步中)</a:t>
            </a:r>
          </a:p>
        </p:txBody>
      </p:sp>
      <p:sp>
        <p:nvSpPr>
          <p:cNvPr id="926" name="Shape 92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27" name="Shape 927"/>
          <p:cNvSpPr txBox="1"/>
          <p:nvPr>
            <p:ph type="title"/>
          </p:nvPr>
        </p:nvSpPr>
        <p:spPr>
          <a:xfrm>
            <a:off x="3619875" y="657975"/>
            <a:ext cx="5301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1</a:t>
            </a:r>
            <a:r>
              <a:rPr lang="zh-TW">
                <a:solidFill>
                  <a:schemeClr val="dk1"/>
                </a:solidFill>
              </a:rPr>
              <a:t>. </a:t>
            </a:r>
            <a:r>
              <a:rPr lang="zh-TW">
                <a:solidFill>
                  <a:schemeClr val="dk1"/>
                </a:solidFill>
              </a:rPr>
              <a:t>文本語義分析</a:t>
            </a:r>
          </a:p>
        </p:txBody>
      </p:sp>
      <p:grpSp>
        <p:nvGrpSpPr>
          <p:cNvPr id="928" name="Shape 928"/>
          <p:cNvGrpSpPr/>
          <p:nvPr/>
        </p:nvGrpSpPr>
        <p:grpSpPr>
          <a:xfrm>
            <a:off x="3868450" y="3725860"/>
            <a:ext cx="1966500" cy="2123227"/>
            <a:chOff x="3868450" y="3725860"/>
            <a:chExt cx="1966500" cy="2123227"/>
          </a:xfrm>
        </p:grpSpPr>
        <p:grpSp>
          <p:nvGrpSpPr>
            <p:cNvPr id="929" name="Shape 929"/>
            <p:cNvGrpSpPr/>
            <p:nvPr/>
          </p:nvGrpSpPr>
          <p:grpSpPr>
            <a:xfrm>
              <a:off x="4176400" y="3725860"/>
              <a:ext cx="1350600" cy="1350600"/>
              <a:chOff x="6162000" y="2812748"/>
              <a:chExt cx="1350600" cy="1350600"/>
            </a:xfrm>
          </p:grpSpPr>
          <p:pic>
            <p:nvPicPr>
              <p:cNvPr id="930" name="Shape 93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931" name="Shape 93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32" name="Shape 932"/>
            <p:cNvSpPr/>
            <p:nvPr/>
          </p:nvSpPr>
          <p:spPr>
            <a:xfrm>
              <a:off x="3868450" y="5193888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train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訓練文件</a:t>
              </a:r>
            </a:p>
          </p:txBody>
        </p:sp>
      </p:grpSp>
      <p:grpSp>
        <p:nvGrpSpPr>
          <p:cNvPr id="933" name="Shape 933"/>
          <p:cNvGrpSpPr/>
          <p:nvPr/>
        </p:nvGrpSpPr>
        <p:grpSpPr>
          <a:xfrm>
            <a:off x="6265475" y="3718085"/>
            <a:ext cx="1966500" cy="2123227"/>
            <a:chOff x="6265475" y="3718085"/>
            <a:chExt cx="1966500" cy="2123227"/>
          </a:xfrm>
        </p:grpSpPr>
        <p:grpSp>
          <p:nvGrpSpPr>
            <p:cNvPr id="934" name="Shape 934"/>
            <p:cNvGrpSpPr/>
            <p:nvPr/>
          </p:nvGrpSpPr>
          <p:grpSpPr>
            <a:xfrm>
              <a:off x="6573425" y="3718085"/>
              <a:ext cx="1350600" cy="1350600"/>
              <a:chOff x="6162000" y="2812748"/>
              <a:chExt cx="1350600" cy="1350600"/>
            </a:xfrm>
          </p:grpSpPr>
          <p:pic>
            <p:nvPicPr>
              <p:cNvPr id="935" name="Shape 93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936" name="Shape 93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37" name="Shape 937"/>
            <p:cNvSpPr/>
            <p:nvPr/>
          </p:nvSpPr>
          <p:spPr>
            <a:xfrm>
              <a:off x="6265475" y="5186113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test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測試文件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44" name="Shape 944"/>
          <p:cNvSpPr txBox="1"/>
          <p:nvPr>
            <p:ph type="title"/>
          </p:nvPr>
        </p:nvSpPr>
        <p:spPr>
          <a:xfrm>
            <a:off x="3619875" y="657975"/>
            <a:ext cx="5301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2. 資料前處理 &amp; 分類</a:t>
            </a:r>
          </a:p>
        </p:txBody>
      </p:sp>
      <p:sp>
        <p:nvSpPr>
          <p:cNvPr id="945" name="Shape 945"/>
          <p:cNvSpPr txBox="1"/>
          <p:nvPr>
            <p:ph idx="1" type="body"/>
          </p:nvPr>
        </p:nvSpPr>
        <p:spPr>
          <a:xfrm>
            <a:off x="3618275" y="1783075"/>
            <a:ext cx="5049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2-1. 開啟Weka Explorer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2-2. 開啟檔案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2-3. 設定Meta分類器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2-4. 選擇分類器：NaiveBayes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2-5. 選擇前處理器：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         StringToWordVector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2-6. 設定分類目標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2" name="Shape 9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53" name="Shape 95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2-1. </a:t>
            </a:r>
            <a:r>
              <a:rPr lang="zh-TW"/>
              <a:t>開啟Weka Explorer</a:t>
            </a:r>
          </a:p>
        </p:txBody>
      </p:sp>
      <p:sp>
        <p:nvSpPr>
          <p:cNvPr id="954" name="Shape 954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開啟Weka 3.8</a:t>
            </a:r>
          </a:p>
        </p:txBody>
      </p:sp>
      <p:pic>
        <p:nvPicPr>
          <p:cNvPr id="955" name="Shape 9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214" y="2431752"/>
            <a:ext cx="3535019" cy="40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Shape 956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7" name="Shape 957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開啟Explorer</a:t>
            </a:r>
          </a:p>
        </p:txBody>
      </p:sp>
      <p:sp>
        <p:nvSpPr>
          <p:cNvPr id="958" name="Shape 95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59" name="Shape 9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150" y="3215881"/>
            <a:ext cx="3868800" cy="2516694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Shape 960"/>
          <p:cNvSpPr/>
          <p:nvPr/>
        </p:nvSpPr>
        <p:spPr>
          <a:xfrm rot="8100000">
            <a:off x="3857620" y="4062046"/>
            <a:ext cx="787858" cy="787858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1" name="Shape 961"/>
          <p:cNvSpPr/>
          <p:nvPr/>
        </p:nvSpPr>
        <p:spPr>
          <a:xfrm>
            <a:off x="917100" y="3556450"/>
            <a:ext cx="1114200" cy="34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962" name="Shape 962"/>
          <p:cNvSpPr/>
          <p:nvPr/>
        </p:nvSpPr>
        <p:spPr>
          <a:xfrm>
            <a:off x="7034675" y="3957000"/>
            <a:ext cx="1340700" cy="424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-15525" y="0"/>
            <a:ext cx="9175200" cy="84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53" name="Shape 253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5538" y="381000"/>
            <a:ext cx="9175075" cy="15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0350" y="50216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8250" y="51977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1975" y="53427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900" y="45808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1975" y="431152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2150" y="53427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4325" y="543236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4275" y="528057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900" y="5280575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2900" y="54725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1975" y="542271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4550" y="543236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1100" y="483151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7200" y="4292212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2525" y="3929637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874597" y="2475388"/>
            <a:ext cx="3207000" cy="2482500"/>
          </a:xfrm>
          <a:prstGeom prst="cloudCallout">
            <a:avLst>
              <a:gd fmla="val 68091" name="adj1"/>
              <a:gd fmla="val -27862" name="adj2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72" name="Shape 272"/>
          <p:cNvGrpSpPr/>
          <p:nvPr/>
        </p:nvGrpSpPr>
        <p:grpSpPr>
          <a:xfrm>
            <a:off x="76175" y="120400"/>
            <a:ext cx="4678775" cy="4171794"/>
            <a:chOff x="1474725" y="1688000"/>
            <a:chExt cx="4678775" cy="4171794"/>
          </a:xfrm>
        </p:grpSpPr>
        <p:pic>
          <p:nvPicPr>
            <p:cNvPr id="273" name="Shape 27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07400" y="2975095"/>
              <a:ext cx="1838935" cy="2884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Shape 274"/>
            <p:cNvSpPr/>
            <p:nvPr/>
          </p:nvSpPr>
          <p:spPr>
            <a:xfrm>
              <a:off x="1474725" y="1688000"/>
              <a:ext cx="1425900" cy="1689300"/>
            </a:xfrm>
            <a:prstGeom prst="wedgeRoundRectCallout">
              <a:avLst>
                <a:gd fmla="val 70345" name="adj1"/>
                <a:gd fmla="val 34050" name="adj2"/>
                <a:gd fmla="val 0" name="adj3"/>
              </a:avLst>
            </a:prstGeom>
            <a:solidFill>
              <a:srgbClr val="FFFFFF"/>
            </a:solidFill>
            <a:ln cap="flat" cmpd="sng" w="38100">
              <a:solidFill>
                <a:srgbClr val="274E1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P4</a:t>
              </a:r>
            </a:p>
          </p:txBody>
        </p:sp>
        <p:pic>
          <p:nvPicPr>
            <p:cNvPr id="275" name="Shape 27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16775" y="1872275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Shape 276"/>
            <p:cNvSpPr/>
            <p:nvPr/>
          </p:nvSpPr>
          <p:spPr>
            <a:xfrm>
              <a:off x="4727600" y="1688000"/>
              <a:ext cx="1425900" cy="1689300"/>
            </a:xfrm>
            <a:prstGeom prst="wedgeRoundRectCallout">
              <a:avLst>
                <a:gd fmla="val -74232" name="adj1"/>
                <a:gd fmla="val 43861" name="adj2"/>
                <a:gd fmla="val 0" name="adj3"/>
              </a:avLst>
            </a:prstGeom>
            <a:solidFill>
              <a:srgbClr val="FFFFFF"/>
            </a:solidFill>
            <a:ln cap="flat" cmpd="sng" w="38100">
              <a:solidFill>
                <a:srgbClr val="274E1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P6</a:t>
              </a:r>
            </a:p>
          </p:txBody>
        </p:sp>
        <p:pic>
          <p:nvPicPr>
            <p:cNvPr id="277" name="Shape 27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69650" y="1872275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8" name="Shape 2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000">
            <a:off x="7912499" y="5532251"/>
            <a:ext cx="1311276" cy="131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9" name="Shape 9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70" name="Shape 9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2-2. </a:t>
            </a:r>
            <a:r>
              <a:rPr lang="zh-TW">
                <a:solidFill>
                  <a:schemeClr val="dk1"/>
                </a:solidFill>
              </a:rPr>
              <a:t>開啟檔案 </a:t>
            </a:r>
            <a:r>
              <a:rPr lang="zh-TW"/>
              <a:t>(1/2)</a:t>
            </a:r>
          </a:p>
        </p:txBody>
      </p:sp>
      <p:sp>
        <p:nvSpPr>
          <p:cNvPr id="971" name="Shape 97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72" name="Shape 9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Shape 973"/>
          <p:cNvSpPr/>
          <p:nvPr/>
        </p:nvSpPr>
        <p:spPr>
          <a:xfrm>
            <a:off x="813250" y="1783075"/>
            <a:ext cx="1262400" cy="32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974" name="Shape 974"/>
          <p:cNvSpPr/>
          <p:nvPr/>
        </p:nvSpPr>
        <p:spPr>
          <a:xfrm>
            <a:off x="1361475" y="2817100"/>
            <a:ext cx="3289500" cy="3324600"/>
          </a:xfrm>
          <a:prstGeom prst="wedgeRoundRectCallout">
            <a:avLst>
              <a:gd fmla="val -39151" name="adj1"/>
              <a:gd fmla="val -6755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Open file…</a:t>
            </a:r>
          </a:p>
        </p:txBody>
      </p:sp>
      <p:grpSp>
        <p:nvGrpSpPr>
          <p:cNvPr id="975" name="Shape 975"/>
          <p:cNvGrpSpPr/>
          <p:nvPr/>
        </p:nvGrpSpPr>
        <p:grpSpPr>
          <a:xfrm>
            <a:off x="1976925" y="3653010"/>
            <a:ext cx="1966500" cy="2123227"/>
            <a:chOff x="3868450" y="3725860"/>
            <a:chExt cx="1966500" cy="2123227"/>
          </a:xfrm>
        </p:grpSpPr>
        <p:grpSp>
          <p:nvGrpSpPr>
            <p:cNvPr id="976" name="Shape 976"/>
            <p:cNvGrpSpPr/>
            <p:nvPr/>
          </p:nvGrpSpPr>
          <p:grpSpPr>
            <a:xfrm>
              <a:off x="4176400" y="3725860"/>
              <a:ext cx="1350600" cy="1350600"/>
              <a:chOff x="6162000" y="2812748"/>
              <a:chExt cx="1350600" cy="1350600"/>
            </a:xfrm>
          </p:grpSpPr>
          <p:pic>
            <p:nvPicPr>
              <p:cNvPr id="977" name="Shape 97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978" name="Shape 97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79" name="Shape 979"/>
            <p:cNvSpPr/>
            <p:nvPr/>
          </p:nvSpPr>
          <p:spPr>
            <a:xfrm>
              <a:off x="3868450" y="5193888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>
                  <a:solidFill>
                    <a:srgbClr val="FFFFFF"/>
                  </a:solidFill>
                </a:rPr>
                <a:t>train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3200">
                  <a:solidFill>
                    <a:srgbClr val="FFFFFF"/>
                  </a:solidFill>
                </a:rPr>
                <a:t>訓練文件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Shape 9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1430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Shape 986"/>
          <p:cNvSpPr/>
          <p:nvPr/>
        </p:nvSpPr>
        <p:spPr>
          <a:xfrm>
            <a:off x="1660225" y="4210675"/>
            <a:ext cx="1590000" cy="72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987" name="Shape 987"/>
          <p:cNvSpPr/>
          <p:nvPr/>
        </p:nvSpPr>
        <p:spPr>
          <a:xfrm>
            <a:off x="1660225" y="3131625"/>
            <a:ext cx="1323000" cy="33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988" name="Shape 9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989" name="Shape 98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2-2. 開啟檔案：確認載入 (2/2)</a:t>
            </a:r>
          </a:p>
        </p:txBody>
      </p:sp>
      <p:sp>
        <p:nvSpPr>
          <p:cNvPr id="990" name="Shape 99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1" name="Shape 991"/>
          <p:cNvSpPr/>
          <p:nvPr/>
        </p:nvSpPr>
        <p:spPr>
          <a:xfrm>
            <a:off x="476250" y="2052300"/>
            <a:ext cx="2078700" cy="631500"/>
          </a:xfrm>
          <a:prstGeom prst="wedgeRoundRectCallout">
            <a:avLst>
              <a:gd fmla="val 30727" name="adj1"/>
              <a:gd fmla="val 9592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6份文件</a:t>
            </a:r>
          </a:p>
        </p:txBody>
      </p:sp>
      <p:sp>
        <p:nvSpPr>
          <p:cNvPr id="992" name="Shape 992"/>
          <p:cNvSpPr/>
          <p:nvPr/>
        </p:nvSpPr>
        <p:spPr>
          <a:xfrm>
            <a:off x="913075" y="5385925"/>
            <a:ext cx="3084300" cy="1056900"/>
          </a:xfrm>
          <a:prstGeom prst="wedgeRoundRectCallout">
            <a:avLst>
              <a:gd fmla="val 9811" name="adj1"/>
              <a:gd fmla="val -8194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原始文本 document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分類目標 class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999" name="Shape 99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2-3. </a:t>
            </a:r>
            <a:r>
              <a:rPr lang="zh-TW"/>
              <a:t>設定Meta分類器：進入面板</a:t>
            </a:r>
          </a:p>
        </p:txBody>
      </p:sp>
      <p:sp>
        <p:nvSpPr>
          <p:cNvPr id="1000" name="Shape 100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01" name="Shape 1001"/>
          <p:cNvPicPr preferRelativeResize="0"/>
          <p:nvPr/>
        </p:nvPicPr>
        <p:blipFill rotWithShape="1">
          <a:blip r:embed="rId3">
            <a:alphaModFix/>
          </a:blip>
          <a:srcRect b="64084" l="0" r="0" t="0"/>
          <a:stretch/>
        </p:blipFill>
        <p:spPr>
          <a:xfrm>
            <a:off x="476250" y="1783075"/>
            <a:ext cx="8191500" cy="220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Shape 1002"/>
          <p:cNvPicPr preferRelativeResize="0"/>
          <p:nvPr/>
        </p:nvPicPr>
        <p:blipFill rotWithShape="1">
          <a:blip r:embed="rId4">
            <a:alphaModFix/>
          </a:blip>
          <a:srcRect b="66855" l="0" r="0" t="0"/>
          <a:stretch/>
        </p:blipFill>
        <p:spPr>
          <a:xfrm>
            <a:off x="476250" y="4458623"/>
            <a:ext cx="8191500" cy="203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Shape 1003"/>
          <p:cNvSpPr/>
          <p:nvPr/>
        </p:nvSpPr>
        <p:spPr>
          <a:xfrm>
            <a:off x="1405325" y="2091125"/>
            <a:ext cx="838200" cy="33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004" name="Shape 1004"/>
          <p:cNvSpPr/>
          <p:nvPr/>
        </p:nvSpPr>
        <p:spPr>
          <a:xfrm>
            <a:off x="677050" y="5344125"/>
            <a:ext cx="937200" cy="428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005" name="Shape 1005"/>
          <p:cNvSpPr/>
          <p:nvPr/>
        </p:nvSpPr>
        <p:spPr>
          <a:xfrm rot="-8100000">
            <a:off x="4178070" y="3604521"/>
            <a:ext cx="787858" cy="787858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Shape 1011"/>
          <p:cNvPicPr preferRelativeResize="0"/>
          <p:nvPr/>
        </p:nvPicPr>
        <p:blipFill rotWithShape="1">
          <a:blip r:embed="rId3">
            <a:alphaModFix/>
          </a:blip>
          <a:srcRect b="0" l="0" r="40744" t="0"/>
          <a:stretch/>
        </p:blipFill>
        <p:spPr>
          <a:xfrm>
            <a:off x="4628650" y="1142875"/>
            <a:ext cx="4515350" cy="57150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12" name="Shape 10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013" name="Shape 101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2-3. 設定Meta分類器</a:t>
            </a:r>
          </a:p>
        </p:txBody>
      </p:sp>
      <p:sp>
        <p:nvSpPr>
          <p:cNvPr id="1014" name="Shape 101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15" name="Shape 1015"/>
          <p:cNvPicPr preferRelativeResize="0"/>
          <p:nvPr/>
        </p:nvPicPr>
        <p:blipFill rotWithShape="1">
          <a:blip r:embed="rId4">
            <a:alphaModFix/>
          </a:blip>
          <a:srcRect b="0" l="0" r="46478" t="0"/>
          <a:stretch/>
        </p:blipFill>
        <p:spPr>
          <a:xfrm>
            <a:off x="24200" y="1142875"/>
            <a:ext cx="40784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Shape 1016"/>
          <p:cNvSpPr/>
          <p:nvPr/>
        </p:nvSpPr>
        <p:spPr>
          <a:xfrm>
            <a:off x="771450" y="4369700"/>
            <a:ext cx="1389000" cy="34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017" name="Shape 1017"/>
          <p:cNvSpPr/>
          <p:nvPr/>
        </p:nvSpPr>
        <p:spPr>
          <a:xfrm>
            <a:off x="582625" y="5385925"/>
            <a:ext cx="3414600" cy="1056900"/>
          </a:xfrm>
          <a:prstGeom prst="wedgeRoundRectCallout">
            <a:avLst>
              <a:gd fmla="val -12320" name="adj1"/>
              <a:gd fmla="val -9906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weka.classifiers.meta.FilteredClassifier</a:t>
            </a:r>
          </a:p>
        </p:txBody>
      </p:sp>
      <p:sp>
        <p:nvSpPr>
          <p:cNvPr id="1018" name="Shape 1018"/>
          <p:cNvSpPr/>
          <p:nvPr/>
        </p:nvSpPr>
        <p:spPr>
          <a:xfrm rot="8100000">
            <a:off x="3781420" y="3681046"/>
            <a:ext cx="787858" cy="787858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9" name="Shape 1019"/>
          <p:cNvSpPr/>
          <p:nvPr/>
        </p:nvSpPr>
        <p:spPr>
          <a:xfrm>
            <a:off x="5468875" y="1929950"/>
            <a:ext cx="1389000" cy="34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020" name="Shape 1020"/>
          <p:cNvSpPr/>
          <p:nvPr/>
        </p:nvSpPr>
        <p:spPr>
          <a:xfrm>
            <a:off x="4878575" y="2608575"/>
            <a:ext cx="3573900" cy="909300"/>
          </a:xfrm>
          <a:prstGeom prst="wedgeRoundRectCallout">
            <a:avLst>
              <a:gd fmla="val -11988" name="adj1"/>
              <a:gd fmla="val -8547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點選</a:t>
            </a:r>
            <a:r>
              <a:rPr b="1" lang="zh-TW" sz="3200">
                <a:solidFill>
                  <a:srgbClr val="FFFFFF"/>
                </a:solidFill>
              </a:rPr>
              <a:t>黑字</a:t>
            </a:r>
            <a:r>
              <a:rPr b="1" lang="zh-TW" sz="3200">
                <a:solidFill>
                  <a:srgbClr val="FFFFFF"/>
                </a:solidFill>
              </a:rPr>
              <a:t>進入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27" name="Shape 102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2-4. 選擇分類器：NaiveBayes</a:t>
            </a:r>
          </a:p>
        </p:txBody>
      </p:sp>
      <p:sp>
        <p:nvSpPr>
          <p:cNvPr id="1028" name="Shape 102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29" name="Shape 10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929175"/>
            <a:ext cx="49530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Shape 1030"/>
          <p:cNvSpPr/>
          <p:nvPr/>
        </p:nvSpPr>
        <p:spPr>
          <a:xfrm>
            <a:off x="1939400" y="4016450"/>
            <a:ext cx="708900" cy="32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pic>
        <p:nvPicPr>
          <p:cNvPr id="1031" name="Shape 10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525" y="2062525"/>
            <a:ext cx="2876550" cy="42862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32" name="Shape 1032"/>
          <p:cNvSpPr/>
          <p:nvPr/>
        </p:nvSpPr>
        <p:spPr>
          <a:xfrm>
            <a:off x="5122250" y="4475550"/>
            <a:ext cx="3714300" cy="1056900"/>
          </a:xfrm>
          <a:prstGeom prst="wedgeRoundRectCallout">
            <a:avLst>
              <a:gd fmla="val 3594" name="adj1"/>
              <a:gd fmla="val -15993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weka.classifiers.bayes.NaiveBayes</a:t>
            </a:r>
          </a:p>
        </p:txBody>
      </p:sp>
      <p:sp>
        <p:nvSpPr>
          <p:cNvPr id="1033" name="Shape 1033"/>
          <p:cNvSpPr/>
          <p:nvPr/>
        </p:nvSpPr>
        <p:spPr>
          <a:xfrm rot="10800000">
            <a:off x="3430763" y="3876625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40" name="Shape 10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2-5. 選擇</a:t>
            </a:r>
            <a:r>
              <a:rPr lang="zh-TW">
                <a:solidFill>
                  <a:schemeClr val="dk1"/>
                </a:solidFill>
              </a:rPr>
              <a:t>前處理器</a:t>
            </a:r>
            <a:r>
              <a:rPr lang="zh-TW">
                <a:solidFill>
                  <a:schemeClr val="dk1"/>
                </a:solidFill>
              </a:rPr>
              <a:t>：(</a:t>
            </a:r>
            <a:r>
              <a:rPr lang="zh-TW">
                <a:solidFill>
                  <a:schemeClr val="dk1"/>
                </a:solidFill>
              </a:rPr>
              <a:t>文字向量化</a:t>
            </a:r>
            <a:r>
              <a:rPr lang="zh-TW">
                <a:solidFill>
                  <a:schemeClr val="dk1"/>
                </a:solidFill>
              </a:rPr>
              <a:t>)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StringToWordVector</a:t>
            </a:r>
          </a:p>
        </p:txBody>
      </p:sp>
      <p:sp>
        <p:nvSpPr>
          <p:cNvPr id="1041" name="Shape 104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42" name="Shape 10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929175"/>
            <a:ext cx="49530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Shape 1043"/>
          <p:cNvSpPr/>
          <p:nvPr/>
        </p:nvSpPr>
        <p:spPr>
          <a:xfrm>
            <a:off x="1939400" y="5083250"/>
            <a:ext cx="708900" cy="32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044" name="Shape 1044"/>
          <p:cNvSpPr/>
          <p:nvPr/>
        </p:nvSpPr>
        <p:spPr>
          <a:xfrm rot="10800000">
            <a:off x="3149213" y="4558550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45" name="Shape 10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400" y="1855325"/>
            <a:ext cx="2876550" cy="42862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46" name="Shape 1046"/>
          <p:cNvSpPr/>
          <p:nvPr/>
        </p:nvSpPr>
        <p:spPr>
          <a:xfrm>
            <a:off x="5037300" y="2254275"/>
            <a:ext cx="3714300" cy="1353600"/>
          </a:xfrm>
          <a:prstGeom prst="wedgeRoundRectCallout">
            <a:avLst>
              <a:gd fmla="val -21242" name="adj1"/>
              <a:gd fmla="val 9103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weka.filters.</a:t>
            </a:r>
            <a:br>
              <a:rPr b="1" lang="zh-TW" sz="2400">
                <a:solidFill>
                  <a:srgbClr val="FFFFFF"/>
                </a:solidFill>
              </a:rPr>
            </a:br>
            <a:r>
              <a:rPr b="1" lang="zh-TW" sz="2400">
                <a:solidFill>
                  <a:srgbClr val="FFFFFF"/>
                </a:solidFill>
              </a:rPr>
              <a:t>unsupervised.arrtibute.</a:t>
            </a:r>
            <a:br>
              <a:rPr b="1" lang="zh-TW" sz="2400">
                <a:solidFill>
                  <a:srgbClr val="FFFFFF"/>
                </a:solidFill>
              </a:rPr>
            </a:br>
            <a:r>
              <a:rPr b="1" lang="zh-TW" sz="2400">
                <a:solidFill>
                  <a:srgbClr val="FFFFFF"/>
                </a:solidFill>
              </a:rPr>
              <a:t>StringToWordVector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Shape 10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53" name="Shape 105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完成設定分類器</a:t>
            </a:r>
          </a:p>
        </p:txBody>
      </p:sp>
      <p:sp>
        <p:nvSpPr>
          <p:cNvPr id="1054" name="Shape 105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55" name="Shape 10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500" y="1929175"/>
            <a:ext cx="49530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Shape 1056"/>
          <p:cNvSpPr/>
          <p:nvPr/>
        </p:nvSpPr>
        <p:spPr>
          <a:xfrm>
            <a:off x="4541825" y="5934275"/>
            <a:ext cx="1279500" cy="32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63" name="Shape 106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2-6. 設定分類目標</a:t>
            </a:r>
          </a:p>
        </p:txBody>
      </p:sp>
      <p:sp>
        <p:nvSpPr>
          <p:cNvPr id="1064" name="Shape 106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65" name="Shape 10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142875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Shape 1066"/>
          <p:cNvSpPr/>
          <p:nvPr/>
        </p:nvSpPr>
        <p:spPr>
          <a:xfrm>
            <a:off x="762000" y="4004575"/>
            <a:ext cx="2488200" cy="1056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067" name="Shape 1067"/>
          <p:cNvSpPr/>
          <p:nvPr/>
        </p:nvSpPr>
        <p:spPr>
          <a:xfrm>
            <a:off x="3474200" y="3295688"/>
            <a:ext cx="3104700" cy="1435800"/>
          </a:xfrm>
          <a:prstGeom prst="wedgeRoundRectCallout">
            <a:avLst>
              <a:gd fmla="val -62207" name="adj1"/>
              <a:gd fmla="val 2395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選擇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分類目標 class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Shape 10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74" name="Shape 1074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2</a:t>
            </a:r>
            <a:r>
              <a:rPr lang="zh-TW"/>
              <a:t>. </a:t>
            </a:r>
            <a:r>
              <a:rPr lang="zh-TW"/>
              <a:t>資料前處理 &amp; 分類</a:t>
            </a:r>
          </a:p>
        </p:txBody>
      </p:sp>
      <p:sp>
        <p:nvSpPr>
          <p:cNvPr id="1075" name="Shape 1075"/>
          <p:cNvSpPr txBox="1"/>
          <p:nvPr>
            <p:ph idx="1" type="body"/>
          </p:nvPr>
        </p:nvSpPr>
        <p:spPr>
          <a:xfrm>
            <a:off x="3618275" y="1783075"/>
            <a:ext cx="5049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2-1. 開啟Weka Explorer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2-2. 開啟檔案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2-3. 設定Meta分類器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2-4. 選擇分類器：NaiveBayes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2-5. 選擇前處理器：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         StringToWordVector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zh-TW"/>
              <a:t>2-6. 設定分類目標</a:t>
            </a:r>
          </a:p>
        </p:txBody>
      </p:sp>
      <p:sp>
        <p:nvSpPr>
          <p:cNvPr id="1076" name="Shape 1076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上機實作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Shape 10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83" name="Shape 1083"/>
          <p:cNvSpPr txBox="1"/>
          <p:nvPr>
            <p:ph type="title"/>
          </p:nvPr>
        </p:nvSpPr>
        <p:spPr>
          <a:xfrm>
            <a:off x="3750450" y="169425"/>
            <a:ext cx="49173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3. 評估模型正確率</a:t>
            </a:r>
          </a:p>
        </p:txBody>
      </p:sp>
      <p:sp>
        <p:nvSpPr>
          <p:cNvPr id="1084" name="Shape 1084"/>
          <p:cNvSpPr txBox="1"/>
          <p:nvPr>
            <p:ph idx="1" type="body"/>
          </p:nvPr>
        </p:nvSpPr>
        <p:spPr>
          <a:xfrm>
            <a:off x="3750650" y="1783075"/>
            <a:ext cx="49173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3-1. 設定交互驗證</a:t>
            </a:r>
          </a:p>
          <a:p>
            <a:pPr indent="-69850" lvl="0" mar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3-2. 開始運算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3-3. 觀察分析結果：正確率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285" name="Shape 285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b="10088" l="0" r="0" t="0"/>
          <a:stretch/>
        </p:blipFill>
        <p:spPr>
          <a:xfrm>
            <a:off x="0" y="0"/>
            <a:ext cx="9144000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4347" y="4309550"/>
            <a:ext cx="2626625" cy="19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/>
        </p:nvSpPr>
        <p:spPr>
          <a:xfrm>
            <a:off x="1491750" y="5051563"/>
            <a:ext cx="45825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毀滅人類的凶手</a:t>
            </a:r>
          </a:p>
          <a:p>
            <a:pPr lvl="0">
              <a:spcBef>
                <a:spcPts val="0"/>
              </a:spcBef>
              <a:buNone/>
            </a:pPr>
            <a:r>
              <a:rPr b="1" lang="zh-TW" sz="4800">
                <a:solidFill>
                  <a:srgbClr val="FFFFFF"/>
                </a:solidFill>
              </a:rPr>
              <a:t>人工智慧</a:t>
            </a:r>
            <a:r>
              <a:rPr b="1" lang="zh-TW" sz="4800">
                <a:solidFill>
                  <a:srgbClr val="FFFFFF"/>
                </a:solidFill>
              </a:rPr>
              <a:t>Weka</a:t>
            </a:r>
          </a:p>
        </p:txBody>
      </p:sp>
      <p:sp>
        <p:nvSpPr>
          <p:cNvPr id="289" name="Shape 289"/>
          <p:cNvSpPr/>
          <p:nvPr/>
        </p:nvSpPr>
        <p:spPr>
          <a:xfrm>
            <a:off x="5511275" y="828750"/>
            <a:ext cx="2082300" cy="3128700"/>
          </a:xfrm>
          <a:prstGeom prst="downArrowCallout">
            <a:avLst>
              <a:gd fmla="val 25000" name="adj1"/>
              <a:gd fmla="val 25000" name="adj2"/>
              <a:gd fmla="val 25000" name="adj3"/>
              <a:gd fmla="val 78805" name="adj4"/>
            </a:avLst>
          </a:prstGeom>
          <a:solidFill>
            <a:srgbClr val="EEECE1">
              <a:alpha val="48080"/>
            </a:srgbClr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0" name="Shape 2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675" y="994500"/>
            <a:ext cx="1333975" cy="209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Shape 1090"/>
          <p:cNvSpPr txBox="1"/>
          <p:nvPr>
            <p:ph idx="1" type="body"/>
          </p:nvPr>
        </p:nvSpPr>
        <p:spPr>
          <a:xfrm>
            <a:off x="4758125" y="1783075"/>
            <a:ext cx="3909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/>
              <a:t>Cross-vailidation: </a:t>
            </a:r>
            <a:r>
              <a:rPr b="1" lang="zh-TW" sz="3600">
                <a:solidFill>
                  <a:srgbClr val="FF0000"/>
                </a:solidFill>
              </a:rPr>
              <a:t>6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預設值：10</a:t>
            </a:r>
          </a:p>
          <a:p>
            <a:pPr indent="-228600" lvl="0" marL="457200">
              <a:spcBef>
                <a:spcPts val="0"/>
              </a:spcBef>
            </a:pPr>
            <a:r>
              <a:rPr lang="zh-TW"/>
              <a:t>最大值</a:t>
            </a:r>
            <a:br>
              <a:rPr lang="zh-TW"/>
            </a:br>
            <a:r>
              <a:rPr lang="zh-TW"/>
              <a:t>不能超過文件數量 (6)</a:t>
            </a:r>
          </a:p>
        </p:txBody>
      </p:sp>
      <p:sp>
        <p:nvSpPr>
          <p:cNvPr id="1091" name="Shape 109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092" name="Shape 109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7500"/>
              <a:buFont typeface="Arial"/>
              <a:buNone/>
            </a:pPr>
            <a:r>
              <a:rPr lang="zh-TW"/>
              <a:t>3-1. 設定交互驗證</a:t>
            </a:r>
          </a:p>
        </p:txBody>
      </p:sp>
      <p:sp>
        <p:nvSpPr>
          <p:cNvPr id="1093" name="Shape 109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94" name="Shape 1094"/>
          <p:cNvPicPr preferRelativeResize="0"/>
          <p:nvPr/>
        </p:nvPicPr>
        <p:blipFill rotWithShape="1">
          <a:blip r:embed="rId3">
            <a:alphaModFix/>
          </a:blip>
          <a:srcRect b="0" l="0" r="45082" t="0"/>
          <a:stretch/>
        </p:blipFill>
        <p:spPr>
          <a:xfrm>
            <a:off x="476250" y="1100100"/>
            <a:ext cx="41847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Shape 1095"/>
          <p:cNvSpPr/>
          <p:nvPr/>
        </p:nvSpPr>
        <p:spPr>
          <a:xfrm>
            <a:off x="476250" y="3048250"/>
            <a:ext cx="2488200" cy="492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/>
          <p:nvPr/>
        </p:nvSpPr>
        <p:spPr>
          <a:xfrm>
            <a:off x="5267925" y="1735750"/>
            <a:ext cx="3034500" cy="502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2" name="Shape 1102"/>
          <p:cNvSpPr/>
          <p:nvPr/>
        </p:nvSpPr>
        <p:spPr>
          <a:xfrm>
            <a:off x="1260675" y="2817825"/>
            <a:ext cx="24780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3200"/>
              <a:t>文件1~6</a:t>
            </a:r>
          </a:p>
        </p:txBody>
      </p:sp>
      <p:sp>
        <p:nvSpPr>
          <p:cNvPr id="1103" name="Shape 11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04" name="Shape 1104"/>
          <p:cNvSpPr txBox="1"/>
          <p:nvPr>
            <p:ph type="title"/>
          </p:nvPr>
        </p:nvSpPr>
        <p:spPr>
          <a:xfrm>
            <a:off x="476250" y="169425"/>
            <a:ext cx="58689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交互驗證：6疊</a:t>
            </a:r>
          </a:p>
        </p:txBody>
      </p:sp>
      <p:sp>
        <p:nvSpPr>
          <p:cNvPr id="1105" name="Shape 110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106" name="Shape 1106"/>
          <p:cNvGrpSpPr/>
          <p:nvPr/>
        </p:nvGrpSpPr>
        <p:grpSpPr>
          <a:xfrm>
            <a:off x="476250" y="4651725"/>
            <a:ext cx="3858852" cy="1317300"/>
            <a:chOff x="3182713" y="1783075"/>
            <a:chExt cx="3858852" cy="1317300"/>
          </a:xfrm>
        </p:grpSpPr>
        <p:sp>
          <p:nvSpPr>
            <p:cNvPr id="1107" name="Shape 1107"/>
            <p:cNvSpPr/>
            <p:nvPr/>
          </p:nvSpPr>
          <p:spPr>
            <a:xfrm>
              <a:off x="4163364" y="2075025"/>
              <a:ext cx="2878200" cy="763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r">
                <a:spcBef>
                  <a:spcPts val="0"/>
                </a:spcBef>
                <a:buNone/>
              </a:pPr>
              <a:r>
                <a:rPr lang="zh-TW" sz="3200"/>
                <a:t>模型 </a:t>
              </a:r>
              <a:r>
                <a:rPr lang="zh-TW" sz="2400"/>
                <a:t>(分類規則)</a:t>
              </a:r>
            </a:p>
          </p:txBody>
        </p:sp>
        <p:pic>
          <p:nvPicPr>
            <p:cNvPr id="1108" name="Shape 110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82713" y="1783075"/>
              <a:ext cx="1317300" cy="131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9" name="Shape 1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8275" y="2468747"/>
            <a:ext cx="1016051" cy="10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Shape 1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149" y="2561579"/>
            <a:ext cx="1016051" cy="10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Shape 1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751" y="2645138"/>
            <a:ext cx="1016051" cy="10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Shape 1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926" y="2691544"/>
            <a:ext cx="1016051" cy="10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Shape 1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375" y="2821509"/>
            <a:ext cx="1016051" cy="10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Shape 1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2895775"/>
            <a:ext cx="1016051" cy="101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Shape 1115"/>
          <p:cNvSpPr/>
          <p:nvPr/>
        </p:nvSpPr>
        <p:spPr>
          <a:xfrm>
            <a:off x="5996200" y="2090700"/>
            <a:ext cx="1371600" cy="48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/>
              <a:t>文件1</a:t>
            </a:r>
          </a:p>
        </p:txBody>
      </p:sp>
      <p:pic>
        <p:nvPicPr>
          <p:cNvPr id="1116" name="Shape 1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650" y="1964425"/>
            <a:ext cx="680725" cy="6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Shape 1117"/>
          <p:cNvSpPr/>
          <p:nvPr/>
        </p:nvSpPr>
        <p:spPr>
          <a:xfrm>
            <a:off x="5996200" y="2855513"/>
            <a:ext cx="1371600" cy="48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/>
              <a:t>文件2</a:t>
            </a:r>
          </a:p>
        </p:txBody>
      </p:sp>
      <p:pic>
        <p:nvPicPr>
          <p:cNvPr id="1118" name="Shape 1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650" y="2729237"/>
            <a:ext cx="680725" cy="6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Shape 1119"/>
          <p:cNvSpPr/>
          <p:nvPr/>
        </p:nvSpPr>
        <p:spPr>
          <a:xfrm>
            <a:off x="5996200" y="3620313"/>
            <a:ext cx="1371600" cy="48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/>
              <a:t>文件3</a:t>
            </a:r>
          </a:p>
        </p:txBody>
      </p:sp>
      <p:pic>
        <p:nvPicPr>
          <p:cNvPr id="1120" name="Shape 1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650" y="3494037"/>
            <a:ext cx="680725" cy="6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Shape 1121"/>
          <p:cNvSpPr/>
          <p:nvPr/>
        </p:nvSpPr>
        <p:spPr>
          <a:xfrm>
            <a:off x="5996200" y="4367313"/>
            <a:ext cx="1371600" cy="48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/>
              <a:t>文件4</a:t>
            </a:r>
          </a:p>
        </p:txBody>
      </p:sp>
      <p:pic>
        <p:nvPicPr>
          <p:cNvPr id="1122" name="Shape 1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650" y="4241037"/>
            <a:ext cx="680725" cy="6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Shape 1123"/>
          <p:cNvSpPr/>
          <p:nvPr/>
        </p:nvSpPr>
        <p:spPr>
          <a:xfrm>
            <a:off x="5996200" y="5165138"/>
            <a:ext cx="1371600" cy="48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/>
              <a:t>文件5</a:t>
            </a:r>
          </a:p>
        </p:txBody>
      </p:sp>
      <p:pic>
        <p:nvPicPr>
          <p:cNvPr id="1124" name="Shape 1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650" y="5038862"/>
            <a:ext cx="680725" cy="68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Shape 1125"/>
          <p:cNvSpPr/>
          <p:nvPr/>
        </p:nvSpPr>
        <p:spPr>
          <a:xfrm>
            <a:off x="5996200" y="5937550"/>
            <a:ext cx="1371600" cy="488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TW" sz="2400"/>
              <a:t>文件6</a:t>
            </a:r>
          </a:p>
        </p:txBody>
      </p:sp>
      <p:pic>
        <p:nvPicPr>
          <p:cNvPr id="1126" name="Shape 1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650" y="5811275"/>
            <a:ext cx="680725" cy="680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7" name="Shape 1127"/>
          <p:cNvCxnSpPr/>
          <p:nvPr/>
        </p:nvCxnSpPr>
        <p:spPr>
          <a:xfrm>
            <a:off x="2403325" y="3835625"/>
            <a:ext cx="0" cy="898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128" name="Shape 1128"/>
          <p:cNvSpPr txBox="1"/>
          <p:nvPr/>
        </p:nvSpPr>
        <p:spPr>
          <a:xfrm>
            <a:off x="2621825" y="3977900"/>
            <a:ext cx="18693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/>
              <a:t>1. 建立模型</a:t>
            </a:r>
          </a:p>
        </p:txBody>
      </p:sp>
      <p:cxnSp>
        <p:nvCxnSpPr>
          <p:cNvPr id="1129" name="Shape 1129"/>
          <p:cNvCxnSpPr>
            <a:stCxn id="1107" idx="3"/>
            <a:endCxn id="1116" idx="1"/>
          </p:cNvCxnSpPr>
          <p:nvPr/>
        </p:nvCxnSpPr>
        <p:spPr>
          <a:xfrm flipH="1" rot="10800000">
            <a:off x="4335102" y="2304725"/>
            <a:ext cx="1404600" cy="3020700"/>
          </a:xfrm>
          <a:prstGeom prst="bentConnector3">
            <a:avLst>
              <a:gd fmla="val 49998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30" name="Shape 1130"/>
          <p:cNvCxnSpPr>
            <a:stCxn id="1107" idx="3"/>
            <a:endCxn id="1126" idx="1"/>
          </p:cNvCxnSpPr>
          <p:nvPr/>
        </p:nvCxnSpPr>
        <p:spPr>
          <a:xfrm>
            <a:off x="4335102" y="5325425"/>
            <a:ext cx="1404600" cy="826200"/>
          </a:xfrm>
          <a:prstGeom prst="bentConnector3">
            <a:avLst>
              <a:gd fmla="val 49998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31" name="Shape 1131"/>
          <p:cNvCxnSpPr>
            <a:stCxn id="1107" idx="3"/>
            <a:endCxn id="1118" idx="1"/>
          </p:cNvCxnSpPr>
          <p:nvPr/>
        </p:nvCxnSpPr>
        <p:spPr>
          <a:xfrm flipH="1" rot="10800000">
            <a:off x="4335102" y="3069725"/>
            <a:ext cx="1404600" cy="2255700"/>
          </a:xfrm>
          <a:prstGeom prst="bentConnector3">
            <a:avLst>
              <a:gd fmla="val 49998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32" name="Shape 1132"/>
          <p:cNvCxnSpPr>
            <a:stCxn id="1107" idx="3"/>
            <a:endCxn id="1124" idx="1"/>
          </p:cNvCxnSpPr>
          <p:nvPr/>
        </p:nvCxnSpPr>
        <p:spPr>
          <a:xfrm>
            <a:off x="4335102" y="5325425"/>
            <a:ext cx="1404600" cy="53700"/>
          </a:xfrm>
          <a:prstGeom prst="bentConnector3">
            <a:avLst>
              <a:gd fmla="val 49998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33" name="Shape 1133"/>
          <p:cNvCxnSpPr>
            <a:stCxn id="1107" idx="3"/>
            <a:endCxn id="1120" idx="1"/>
          </p:cNvCxnSpPr>
          <p:nvPr/>
        </p:nvCxnSpPr>
        <p:spPr>
          <a:xfrm flipH="1" rot="10800000">
            <a:off x="4335102" y="3834425"/>
            <a:ext cx="1404600" cy="1491000"/>
          </a:xfrm>
          <a:prstGeom prst="bentConnector3">
            <a:avLst>
              <a:gd fmla="val 49998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34" name="Shape 1134"/>
          <p:cNvCxnSpPr>
            <a:stCxn id="1107" idx="3"/>
            <a:endCxn id="1122" idx="1"/>
          </p:cNvCxnSpPr>
          <p:nvPr/>
        </p:nvCxnSpPr>
        <p:spPr>
          <a:xfrm flipH="1" rot="10800000">
            <a:off x="4335102" y="4581425"/>
            <a:ext cx="1404600" cy="744000"/>
          </a:xfrm>
          <a:prstGeom prst="bentConnector3">
            <a:avLst>
              <a:gd fmla="val 49998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135" name="Shape 1135"/>
          <p:cNvSpPr txBox="1"/>
          <p:nvPr/>
        </p:nvSpPr>
        <p:spPr>
          <a:xfrm>
            <a:off x="3884175" y="5737200"/>
            <a:ext cx="11652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/>
              <a:t>2. 測試</a:t>
            </a:r>
          </a:p>
        </p:txBody>
      </p:sp>
      <p:pic>
        <p:nvPicPr>
          <p:cNvPr descr="slide ok checked green" id="1136" name="Shape 1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7800" y="1895376"/>
            <a:ext cx="744000" cy="74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error bad" id="1137" name="Shape 1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7800" y="2727715"/>
            <a:ext cx="744000" cy="74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error bad" id="1138" name="Shape 1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7800" y="5746603"/>
            <a:ext cx="744000" cy="74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ok checked green" id="1139" name="Shape 1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7800" y="3483626"/>
            <a:ext cx="744000" cy="74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ok checked green" id="1140" name="Shape 1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7800" y="4264939"/>
            <a:ext cx="744000" cy="74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ok checked green" id="1141" name="Shape 1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7800" y="5024626"/>
            <a:ext cx="744000" cy="7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Shape 1142"/>
          <p:cNvSpPr/>
          <p:nvPr/>
        </p:nvSpPr>
        <p:spPr>
          <a:xfrm>
            <a:off x="6345150" y="292925"/>
            <a:ext cx="2382000" cy="1120200"/>
          </a:xfrm>
          <a:prstGeom prst="wedgeRoundRectCallout">
            <a:avLst>
              <a:gd fmla="val 15354" name="adj1"/>
              <a:gd fmla="val 8813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正確率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4/6=66.7%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Shape 11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49" name="Shape 114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3-2. 開始運算</a:t>
            </a:r>
          </a:p>
        </p:txBody>
      </p:sp>
      <p:sp>
        <p:nvSpPr>
          <p:cNvPr id="1150" name="Shape 115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51" name="Shape 1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050" y="11001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Shape 1152"/>
          <p:cNvSpPr/>
          <p:nvPr/>
        </p:nvSpPr>
        <p:spPr>
          <a:xfrm>
            <a:off x="863150" y="4491075"/>
            <a:ext cx="11895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53" name="Shape 1153"/>
          <p:cNvSpPr/>
          <p:nvPr/>
        </p:nvSpPr>
        <p:spPr>
          <a:xfrm>
            <a:off x="2413825" y="3217625"/>
            <a:ext cx="2382000" cy="909300"/>
          </a:xfrm>
          <a:prstGeom prst="wedgeRoundRectCallout">
            <a:avLst>
              <a:gd fmla="val -52422" name="adj1"/>
              <a:gd fmla="val 7936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Start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60" name="Shape 116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3-3. 取得分析結果：正確率</a:t>
            </a:r>
          </a:p>
        </p:txBody>
      </p:sp>
      <p:sp>
        <p:nvSpPr>
          <p:cNvPr id="1161" name="Shape 116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62" name="Shape 1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375" y="11430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Shape 1163"/>
          <p:cNvSpPr/>
          <p:nvPr/>
        </p:nvSpPr>
        <p:spPr>
          <a:xfrm>
            <a:off x="996675" y="5571350"/>
            <a:ext cx="20013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64" name="Shape 1164"/>
          <p:cNvSpPr/>
          <p:nvPr/>
        </p:nvSpPr>
        <p:spPr>
          <a:xfrm>
            <a:off x="3302925" y="3422900"/>
            <a:ext cx="47082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165" name="Shape 1165"/>
          <p:cNvSpPr/>
          <p:nvPr/>
        </p:nvSpPr>
        <p:spPr>
          <a:xfrm>
            <a:off x="806325" y="4334325"/>
            <a:ext cx="2382000" cy="909300"/>
          </a:xfrm>
          <a:prstGeom prst="wedgeRoundRectCallout">
            <a:avLst>
              <a:gd fmla="val 6853" name="adj1"/>
              <a:gd fmla="val 9004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計算結果</a:t>
            </a:r>
          </a:p>
        </p:txBody>
      </p:sp>
      <p:sp>
        <p:nvSpPr>
          <p:cNvPr id="1166" name="Shape 1166"/>
          <p:cNvSpPr/>
          <p:nvPr/>
        </p:nvSpPr>
        <p:spPr>
          <a:xfrm>
            <a:off x="5352875" y="4200950"/>
            <a:ext cx="3443100" cy="1552500"/>
          </a:xfrm>
          <a:prstGeom prst="wedgeRoundRectCallout">
            <a:avLst>
              <a:gd fmla="val 10284" name="adj1"/>
              <a:gd fmla="val -7931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Correctly Classified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Instances: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66.7%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Shape 11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73" name="Shape 11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可以接受這個正確率嗎？</a:t>
            </a:r>
          </a:p>
        </p:txBody>
      </p:sp>
      <p:sp>
        <p:nvSpPr>
          <p:cNvPr id="1174" name="Shape 1174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lide 泡沫, 高加索, 思想, 白日梦, 做白日梦, 梦, 脸, 女性, 女孩, 理念, 孤立, 寻找, 人, 肖像, 思维, 女子, 年轻 , 免費的照片,  免费图片 Bubble, caucasian, thinking, daydreaming, daydreaming, dream, face, female, girl, idea, isolated, looking, person, portrait, thinking, woman, young, free photo, free picture" id="1175" name="Shape 1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772" y="1998000"/>
            <a:ext cx="2577893" cy="455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Shape 1176"/>
          <p:cNvSpPr/>
          <p:nvPr/>
        </p:nvSpPr>
        <p:spPr>
          <a:xfrm>
            <a:off x="4171500" y="4534375"/>
            <a:ext cx="2940600" cy="1032900"/>
          </a:xfrm>
          <a:prstGeom prst="wedgeRoundRectCallout">
            <a:avLst>
              <a:gd fmla="val -65792" name="adj1"/>
              <a:gd fmla="val -2634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我要有可能會有錯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的心理準備...</a:t>
            </a:r>
          </a:p>
        </p:txBody>
      </p:sp>
      <p:sp>
        <p:nvSpPr>
          <p:cNvPr id="1177" name="Shape 1177"/>
          <p:cNvSpPr txBox="1"/>
          <p:nvPr/>
        </p:nvSpPr>
        <p:spPr>
          <a:xfrm>
            <a:off x="3160900" y="2373475"/>
            <a:ext cx="5352900" cy="11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800">
                <a:solidFill>
                  <a:schemeClr val="dk1"/>
                </a:solidFill>
              </a:rPr>
              <a:t>正確率66.7%的意思是…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zh-TW" sz="3200">
                <a:solidFill>
                  <a:schemeClr val="dk1"/>
                </a:solidFill>
              </a:rPr>
              <a:t>預測3個可能會錯1個！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Shape 118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3-1. </a:t>
            </a:r>
            <a:r>
              <a:rPr lang="zh-TW"/>
              <a:t>設定交互驗證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3-2. 開始運算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zh-TW"/>
              <a:t>3-3. 觀察分析結果：正確率</a:t>
            </a:r>
          </a:p>
        </p:txBody>
      </p:sp>
      <p:sp>
        <p:nvSpPr>
          <p:cNvPr id="1184" name="Shape 11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85" name="Shape 1185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3. 評估模型正確率</a:t>
            </a:r>
          </a:p>
        </p:txBody>
      </p:sp>
      <p:sp>
        <p:nvSpPr>
          <p:cNvPr id="1186" name="Shape 1186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lt1"/>
                </a:solidFill>
              </a:rPr>
              <a:t>上機實作</a:t>
            </a:r>
          </a:p>
        </p:txBody>
      </p:sp>
      <p:grpSp>
        <p:nvGrpSpPr>
          <p:cNvPr id="1187" name="Shape 1187"/>
          <p:cNvGrpSpPr/>
          <p:nvPr/>
        </p:nvGrpSpPr>
        <p:grpSpPr>
          <a:xfrm>
            <a:off x="4527467" y="3760732"/>
            <a:ext cx="3514344" cy="2635758"/>
            <a:chOff x="883375" y="1143000"/>
            <a:chExt cx="7620000" cy="5715000"/>
          </a:xfrm>
        </p:grpSpPr>
        <p:pic>
          <p:nvPicPr>
            <p:cNvPr id="1188" name="Shape 118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83375" y="1143000"/>
              <a:ext cx="7620000" cy="571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9" name="Shape 1189"/>
            <p:cNvSpPr/>
            <p:nvPr/>
          </p:nvSpPr>
          <p:spPr>
            <a:xfrm>
              <a:off x="3302925" y="3422900"/>
              <a:ext cx="4708200" cy="4128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3200"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Shape 119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196" name="Shape 1196"/>
          <p:cNvSpPr txBox="1"/>
          <p:nvPr>
            <p:ph type="title"/>
          </p:nvPr>
        </p:nvSpPr>
        <p:spPr>
          <a:xfrm>
            <a:off x="2755350" y="169425"/>
            <a:ext cx="59124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4. 取得未知案例分類結果</a:t>
            </a:r>
          </a:p>
        </p:txBody>
      </p:sp>
      <p:sp>
        <p:nvSpPr>
          <p:cNvPr id="1197" name="Shape 1197"/>
          <p:cNvSpPr txBox="1"/>
          <p:nvPr>
            <p:ph idx="1" type="body"/>
          </p:nvPr>
        </p:nvSpPr>
        <p:spPr>
          <a:xfrm>
            <a:off x="3932725" y="1783075"/>
            <a:ext cx="47349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4-1. 載入測試集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4-2. 設定評估結果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4-3. 開始運算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4-4. 匯出分析結果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4-5. 轉換格式：ARFF to CSV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/>
              <a:t>4-6. 觀看分類結果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4-1. 載入測試集</a:t>
            </a:r>
            <a:r>
              <a:rPr lang="zh-TW">
                <a:solidFill>
                  <a:schemeClr val="dk1"/>
                </a:solidFill>
              </a:rPr>
              <a:t> (1/2)</a:t>
            </a:r>
          </a:p>
        </p:txBody>
      </p:sp>
      <p:sp>
        <p:nvSpPr>
          <p:cNvPr id="1204" name="Shape 120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05" name="Shape 120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06" name="Shape 1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Shape 1207"/>
          <p:cNvSpPr/>
          <p:nvPr/>
        </p:nvSpPr>
        <p:spPr>
          <a:xfrm>
            <a:off x="943400" y="2828150"/>
            <a:ext cx="20028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08" name="Shape 1208"/>
          <p:cNvSpPr/>
          <p:nvPr/>
        </p:nvSpPr>
        <p:spPr>
          <a:xfrm>
            <a:off x="1835225" y="3684325"/>
            <a:ext cx="5156400" cy="909300"/>
          </a:xfrm>
          <a:prstGeom prst="wedgeRoundRectCallout">
            <a:avLst>
              <a:gd fmla="val -33567" name="adj1"/>
              <a:gd fmla="val -8615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Supplied test set: [Set...]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Shape 121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4-1. 載入測試集 (2/2)</a:t>
            </a:r>
          </a:p>
        </p:txBody>
      </p:sp>
      <p:sp>
        <p:nvSpPr>
          <p:cNvPr id="1215" name="Shape 121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16" name="Shape 121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17" name="Shape 1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8500" y="2689396"/>
            <a:ext cx="3927175" cy="2618117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Shape 1218"/>
          <p:cNvSpPr/>
          <p:nvPr/>
        </p:nvSpPr>
        <p:spPr>
          <a:xfrm>
            <a:off x="4558500" y="3605000"/>
            <a:ext cx="1389000" cy="58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19" name="Shape 1219"/>
          <p:cNvSpPr/>
          <p:nvPr/>
        </p:nvSpPr>
        <p:spPr>
          <a:xfrm>
            <a:off x="4558500" y="4187600"/>
            <a:ext cx="2382000" cy="58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20" name="Shape 1220"/>
          <p:cNvSpPr/>
          <p:nvPr/>
        </p:nvSpPr>
        <p:spPr>
          <a:xfrm>
            <a:off x="7371175" y="4676500"/>
            <a:ext cx="1034400" cy="58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21" name="Shape 1221"/>
          <p:cNvSpPr/>
          <p:nvPr/>
        </p:nvSpPr>
        <p:spPr>
          <a:xfrm>
            <a:off x="339800" y="1351900"/>
            <a:ext cx="3289500" cy="3324600"/>
          </a:xfrm>
          <a:prstGeom prst="wedgeRoundRectCallout">
            <a:avLst>
              <a:gd fmla="val 74722" name="adj1"/>
              <a:gd fmla="val 2288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Open file…</a:t>
            </a:r>
          </a:p>
        </p:txBody>
      </p:sp>
      <p:grpSp>
        <p:nvGrpSpPr>
          <p:cNvPr id="1222" name="Shape 1222"/>
          <p:cNvGrpSpPr/>
          <p:nvPr/>
        </p:nvGrpSpPr>
        <p:grpSpPr>
          <a:xfrm>
            <a:off x="955250" y="2187810"/>
            <a:ext cx="1966500" cy="2123227"/>
            <a:chOff x="3868450" y="3725860"/>
            <a:chExt cx="1966500" cy="2123227"/>
          </a:xfrm>
        </p:grpSpPr>
        <p:grpSp>
          <p:nvGrpSpPr>
            <p:cNvPr id="1223" name="Shape 1223"/>
            <p:cNvGrpSpPr/>
            <p:nvPr/>
          </p:nvGrpSpPr>
          <p:grpSpPr>
            <a:xfrm>
              <a:off x="4176400" y="3725860"/>
              <a:ext cx="1350600" cy="1350600"/>
              <a:chOff x="6162000" y="2812748"/>
              <a:chExt cx="1350600" cy="1350600"/>
            </a:xfrm>
          </p:grpSpPr>
          <p:pic>
            <p:nvPicPr>
              <p:cNvPr id="1224" name="Shape 122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1225" name="Shape 12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26" name="Shape 1226"/>
            <p:cNvSpPr/>
            <p:nvPr/>
          </p:nvSpPr>
          <p:spPr>
            <a:xfrm>
              <a:off x="3868450" y="5193888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>
                  <a:solidFill>
                    <a:srgbClr val="FFFFFF"/>
                  </a:solidFill>
                </a:rPr>
                <a:t>test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3200">
                  <a:solidFill>
                    <a:srgbClr val="FFFFFF"/>
                  </a:solidFill>
                </a:rPr>
                <a:t>測試</a:t>
              </a:r>
              <a:r>
                <a:rPr lang="zh-TW" sz="3200">
                  <a:solidFill>
                    <a:srgbClr val="FFFFFF"/>
                  </a:solidFill>
                </a:rPr>
                <a:t>文件</a:t>
              </a:r>
            </a:p>
          </p:txBody>
        </p:sp>
      </p:grpSp>
      <p:sp>
        <p:nvSpPr>
          <p:cNvPr id="1227" name="Shape 1227"/>
          <p:cNvSpPr/>
          <p:nvPr/>
        </p:nvSpPr>
        <p:spPr>
          <a:xfrm>
            <a:off x="432200" y="4912175"/>
            <a:ext cx="3104700" cy="1435800"/>
          </a:xfrm>
          <a:prstGeom prst="wedgeRoundRectCallout">
            <a:avLst>
              <a:gd fmla="val 81906" name="adj1"/>
              <a:gd fmla="val -5481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選擇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分類目標 class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34" name="Shape 123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4-2. </a:t>
            </a:r>
            <a:r>
              <a:rPr lang="zh-TW"/>
              <a:t>設定評估結果 (1/2)</a:t>
            </a:r>
          </a:p>
        </p:txBody>
      </p:sp>
      <p:sp>
        <p:nvSpPr>
          <p:cNvPr id="1235" name="Shape 1235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36" name="Shape 1236"/>
          <p:cNvPicPr preferRelativeResize="0"/>
          <p:nvPr/>
        </p:nvPicPr>
        <p:blipFill rotWithShape="1">
          <a:blip r:embed="rId3">
            <a:alphaModFix/>
          </a:blip>
          <a:srcRect b="0" l="0" r="53819" t="0"/>
          <a:stretch/>
        </p:blipFill>
        <p:spPr>
          <a:xfrm>
            <a:off x="389450" y="1143000"/>
            <a:ext cx="3519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Shape 1237"/>
          <p:cNvSpPr/>
          <p:nvPr/>
        </p:nvSpPr>
        <p:spPr>
          <a:xfrm>
            <a:off x="573350" y="3665675"/>
            <a:ext cx="20028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38" name="Shape 1238"/>
          <p:cNvSpPr/>
          <p:nvPr/>
        </p:nvSpPr>
        <p:spPr>
          <a:xfrm>
            <a:off x="658300" y="4485425"/>
            <a:ext cx="3353700" cy="909300"/>
          </a:xfrm>
          <a:prstGeom prst="wedgeRoundRectCallout">
            <a:avLst>
              <a:gd fmla="val -26559" name="adj1"/>
              <a:gd fmla="val -9209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More options...</a:t>
            </a:r>
          </a:p>
        </p:txBody>
      </p:sp>
      <p:pic>
        <p:nvPicPr>
          <p:cNvPr id="1239" name="Shape 1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6325" y="1747700"/>
            <a:ext cx="4200525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Shape 1240"/>
          <p:cNvSpPr/>
          <p:nvPr/>
        </p:nvSpPr>
        <p:spPr>
          <a:xfrm>
            <a:off x="4686325" y="3981250"/>
            <a:ext cx="22809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41" name="Shape 1241"/>
          <p:cNvSpPr/>
          <p:nvPr/>
        </p:nvSpPr>
        <p:spPr>
          <a:xfrm rot="8100000">
            <a:off x="3735295" y="3681046"/>
            <a:ext cx="787858" cy="787858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2" name="Shape 1242"/>
          <p:cNvSpPr/>
          <p:nvPr/>
        </p:nvSpPr>
        <p:spPr>
          <a:xfrm>
            <a:off x="5533150" y="2020738"/>
            <a:ext cx="3353700" cy="1353000"/>
          </a:xfrm>
          <a:prstGeom prst="wedgeRoundRectCallout">
            <a:avLst>
              <a:gd fmla="val -25697" name="adj1"/>
              <a:gd fmla="val 8593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Output predictions:</a:t>
            </a:r>
            <a:r>
              <a:rPr b="1" lang="zh-TW" sz="3200">
                <a:solidFill>
                  <a:srgbClr val="FFFFFF"/>
                </a:solidFill>
              </a:rPr>
              <a:t> [Choose] CSV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https://www.youtube.com/watch?v=-W3pnicVgn0</a:t>
            </a:r>
          </a:p>
        </p:txBody>
      </p:sp>
      <p:sp>
        <p:nvSpPr>
          <p:cNvPr id="297" name="Shape 29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電腦不只會挑花生</a:t>
            </a:r>
          </a:p>
        </p:txBody>
      </p:sp>
      <p:sp>
        <p:nvSpPr>
          <p:cNvPr id="298" name="Shape 29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b="0" l="21730" r="8776" t="0"/>
          <a:stretch/>
        </p:blipFill>
        <p:spPr>
          <a:xfrm>
            <a:off x="4713575" y="1771475"/>
            <a:ext cx="4430426" cy="47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 b="0" l="0" r="25417" t="0"/>
          <a:stretch/>
        </p:blipFill>
        <p:spPr>
          <a:xfrm>
            <a:off x="0" y="1771475"/>
            <a:ext cx="4755026" cy="47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Shape 1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350" y="2092400"/>
            <a:ext cx="4152876" cy="3781621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Shape 12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50" name="Shape 125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4-2. 設定評估結果 (2/2)</a:t>
            </a:r>
          </a:p>
        </p:txBody>
      </p:sp>
      <p:sp>
        <p:nvSpPr>
          <p:cNvPr id="1251" name="Shape 1251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52" name="Shape 1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50" y="1747700"/>
            <a:ext cx="4200525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Shape 1253"/>
          <p:cNvSpPr/>
          <p:nvPr/>
        </p:nvSpPr>
        <p:spPr>
          <a:xfrm>
            <a:off x="1880275" y="3981250"/>
            <a:ext cx="5097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54" name="Shape 1254"/>
          <p:cNvSpPr/>
          <p:nvPr/>
        </p:nvSpPr>
        <p:spPr>
          <a:xfrm>
            <a:off x="1880275" y="6008300"/>
            <a:ext cx="9345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55" name="Shape 1255"/>
          <p:cNvSpPr/>
          <p:nvPr/>
        </p:nvSpPr>
        <p:spPr>
          <a:xfrm rot="8100000">
            <a:off x="3735295" y="3681046"/>
            <a:ext cx="787858" cy="787858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6" name="Shape 1256"/>
          <p:cNvSpPr/>
          <p:nvPr/>
        </p:nvSpPr>
        <p:spPr>
          <a:xfrm>
            <a:off x="4686325" y="4102625"/>
            <a:ext cx="39318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57" name="Shape 1257"/>
          <p:cNvSpPr/>
          <p:nvPr/>
        </p:nvSpPr>
        <p:spPr>
          <a:xfrm>
            <a:off x="5076550" y="2478675"/>
            <a:ext cx="3353700" cy="1039200"/>
          </a:xfrm>
          <a:prstGeom prst="wedgeRoundRectCallout">
            <a:avLst>
              <a:gd fmla="val -1949" name="adj1"/>
              <a:gd fmla="val 8387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600">
                <a:solidFill>
                  <a:srgbClr val="FFFFFF"/>
                </a:solidFill>
              </a:rPr>
              <a:t>outputDistribution: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True</a:t>
            </a:r>
          </a:p>
        </p:txBody>
      </p:sp>
      <p:sp>
        <p:nvSpPr>
          <p:cNvPr id="1258" name="Shape 1258"/>
          <p:cNvSpPr/>
          <p:nvPr/>
        </p:nvSpPr>
        <p:spPr>
          <a:xfrm>
            <a:off x="6601975" y="5461225"/>
            <a:ext cx="11142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59" name="Shape 1259"/>
          <p:cNvSpPr/>
          <p:nvPr/>
        </p:nvSpPr>
        <p:spPr>
          <a:xfrm>
            <a:off x="560575" y="2282625"/>
            <a:ext cx="3573900" cy="909300"/>
          </a:xfrm>
          <a:prstGeom prst="wedgeRoundRectCallout">
            <a:avLst>
              <a:gd fmla="val -6459" name="adj1"/>
              <a:gd fmla="val 12831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點選「CSV」進入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6" name="Shape 12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67" name="Shape 126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4-3. 開始運算</a:t>
            </a:r>
          </a:p>
        </p:txBody>
      </p:sp>
      <p:sp>
        <p:nvSpPr>
          <p:cNvPr id="1268" name="Shape 126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69" name="Shape 1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142875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Shape 1270"/>
          <p:cNvSpPr/>
          <p:nvPr/>
        </p:nvSpPr>
        <p:spPr>
          <a:xfrm>
            <a:off x="863150" y="4491075"/>
            <a:ext cx="11895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71" name="Shape 1271"/>
          <p:cNvSpPr/>
          <p:nvPr/>
        </p:nvSpPr>
        <p:spPr>
          <a:xfrm>
            <a:off x="2413825" y="3217625"/>
            <a:ext cx="2382000" cy="909300"/>
          </a:xfrm>
          <a:prstGeom prst="wedgeRoundRectCallout">
            <a:avLst>
              <a:gd fmla="val -52422" name="adj1"/>
              <a:gd fmla="val 7936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Start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Shape 12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278" name="Shape 127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/>
              <a:t>4-4. 匯出分析結果：另存為ARFF檔案</a:t>
            </a:r>
          </a:p>
        </p:txBody>
      </p:sp>
      <p:sp>
        <p:nvSpPr>
          <p:cNvPr id="1279" name="Shape 127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80" name="Shape 1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525" y="1498125"/>
            <a:ext cx="5162550" cy="50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Shape 1281"/>
          <p:cNvSpPr/>
          <p:nvPr/>
        </p:nvSpPr>
        <p:spPr>
          <a:xfrm>
            <a:off x="3039300" y="3762800"/>
            <a:ext cx="1389000" cy="34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82" name="Shape 1282"/>
          <p:cNvSpPr/>
          <p:nvPr/>
        </p:nvSpPr>
        <p:spPr>
          <a:xfrm>
            <a:off x="304150" y="4827575"/>
            <a:ext cx="2868300" cy="768000"/>
          </a:xfrm>
          <a:prstGeom prst="wedgeRoundRectCallout">
            <a:avLst>
              <a:gd fmla="val 55794" name="adj1"/>
              <a:gd fmla="val -13016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Save result buffer</a:t>
            </a:r>
          </a:p>
        </p:txBody>
      </p:sp>
      <p:sp>
        <p:nvSpPr>
          <p:cNvPr id="1283" name="Shape 1283"/>
          <p:cNvSpPr/>
          <p:nvPr/>
        </p:nvSpPr>
        <p:spPr>
          <a:xfrm>
            <a:off x="1291400" y="3257850"/>
            <a:ext cx="1803000" cy="34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284" name="Shape 1284"/>
          <p:cNvSpPr/>
          <p:nvPr/>
        </p:nvSpPr>
        <p:spPr>
          <a:xfrm>
            <a:off x="304150" y="2006150"/>
            <a:ext cx="1966200" cy="768000"/>
          </a:xfrm>
          <a:prstGeom prst="wedgeRoundRectCallout">
            <a:avLst>
              <a:gd fmla="val 37660" name="adj1"/>
              <a:gd fmla="val 9742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按滑鼠右鍵</a:t>
            </a:r>
          </a:p>
        </p:txBody>
      </p:sp>
      <p:sp>
        <p:nvSpPr>
          <p:cNvPr id="1285" name="Shape 1285"/>
          <p:cNvSpPr/>
          <p:nvPr/>
        </p:nvSpPr>
        <p:spPr>
          <a:xfrm rot="8100000">
            <a:off x="6206995" y="3681046"/>
            <a:ext cx="787858" cy="787858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286" name="Shape 1286"/>
          <p:cNvGrpSpPr/>
          <p:nvPr/>
        </p:nvGrpSpPr>
        <p:grpSpPr>
          <a:xfrm>
            <a:off x="6853225" y="3452410"/>
            <a:ext cx="1966500" cy="2123227"/>
            <a:chOff x="6265475" y="3718085"/>
            <a:chExt cx="1966500" cy="2123227"/>
          </a:xfrm>
        </p:grpSpPr>
        <p:pic>
          <p:nvPicPr>
            <p:cNvPr id="1287" name="Shape 12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73425" y="3718085"/>
              <a:ext cx="1350600" cy="135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8" name="Shape 1288"/>
            <p:cNvSpPr/>
            <p:nvPr/>
          </p:nvSpPr>
          <p:spPr>
            <a:xfrm>
              <a:off x="6265475" y="5186113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result.txt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3200"/>
                <a:t>分析結果</a:t>
              </a:r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Shape 1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0775" y="2742275"/>
            <a:ext cx="4019400" cy="311641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95" name="Shape 129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296" name="Shape 129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4-5. 轉換格式：ARFF to CSV </a:t>
            </a:r>
            <a:r>
              <a:rPr lang="zh-TW" sz="3600"/>
              <a:t>(1/3)</a:t>
            </a:r>
          </a:p>
        </p:txBody>
      </p:sp>
      <p:sp>
        <p:nvSpPr>
          <p:cNvPr id="1297" name="Shape 129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8" name="Shape 1298"/>
          <p:cNvSpPr txBox="1"/>
          <p:nvPr>
            <p:ph idx="4294967295" type="body"/>
          </p:nvPr>
        </p:nvSpPr>
        <p:spPr>
          <a:xfrm>
            <a:off x="614825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 sz="2000" u="sng">
                <a:solidFill>
                  <a:schemeClr val="hlink"/>
                </a:solidFill>
                <a:hlinkClick r:id="rId4"/>
              </a:rPr>
              <a:t>http://l.pulipuli.info/nccu/17-tm</a:t>
            </a:r>
          </a:p>
        </p:txBody>
      </p:sp>
      <p:pic>
        <p:nvPicPr>
          <p:cNvPr id="1299" name="Shape 12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825" y="2449991"/>
            <a:ext cx="4019399" cy="370093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00" name="Shape 1300"/>
          <p:cNvSpPr/>
          <p:nvPr/>
        </p:nvSpPr>
        <p:spPr>
          <a:xfrm>
            <a:off x="1751575" y="5270700"/>
            <a:ext cx="2387400" cy="76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課程網頁</a:t>
            </a:r>
          </a:p>
        </p:txBody>
      </p:sp>
      <p:pic>
        <p:nvPicPr>
          <p:cNvPr id="1301" name="Shape 13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7675" y="4980650"/>
            <a:ext cx="1343600" cy="13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Shape 1302"/>
          <p:cNvSpPr/>
          <p:nvPr/>
        </p:nvSpPr>
        <p:spPr>
          <a:xfrm rot="10800000">
            <a:off x="4295025" y="3813113"/>
            <a:ext cx="1049400" cy="97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3" name="Shape 1303"/>
          <p:cNvSpPr/>
          <p:nvPr/>
        </p:nvSpPr>
        <p:spPr>
          <a:xfrm>
            <a:off x="5344425" y="1899058"/>
            <a:ext cx="3419700" cy="1243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 u="sng">
                <a:solidFill>
                  <a:schemeClr val="hlink"/>
                </a:solidFill>
                <a:hlinkClick r:id="rId7"/>
              </a:rPr>
              <a:t>ARFF to CSV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Shape 1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443400"/>
            <a:ext cx="6953250" cy="5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Shape 13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311" name="Shape 13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4-5. 轉換格式：ARFF to CSV </a:t>
            </a:r>
            <a:r>
              <a:rPr lang="zh-TW" sz="3600"/>
              <a:t>(2/3)</a:t>
            </a:r>
          </a:p>
        </p:txBody>
      </p:sp>
      <p:sp>
        <p:nvSpPr>
          <p:cNvPr id="1312" name="Shape 131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3" name="Shape 1313"/>
          <p:cNvSpPr/>
          <p:nvPr/>
        </p:nvSpPr>
        <p:spPr>
          <a:xfrm>
            <a:off x="4908550" y="5680600"/>
            <a:ext cx="1389000" cy="461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314" name="Shape 1314"/>
          <p:cNvSpPr/>
          <p:nvPr/>
        </p:nvSpPr>
        <p:spPr>
          <a:xfrm>
            <a:off x="2638725" y="3908425"/>
            <a:ext cx="1389000" cy="58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315" name="Shape 1315"/>
          <p:cNvSpPr/>
          <p:nvPr/>
        </p:nvSpPr>
        <p:spPr>
          <a:xfrm>
            <a:off x="2638725" y="3025700"/>
            <a:ext cx="1389000" cy="58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316" name="Shape 1316"/>
          <p:cNvSpPr/>
          <p:nvPr/>
        </p:nvSpPr>
        <p:spPr>
          <a:xfrm>
            <a:off x="288625" y="1425800"/>
            <a:ext cx="2023500" cy="2488800"/>
          </a:xfrm>
          <a:prstGeom prst="wedgeRoundRectCallout">
            <a:avLst>
              <a:gd fmla="val 74722" name="adj1"/>
              <a:gd fmla="val 2288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 sz="3200">
              <a:solidFill>
                <a:srgbClr val="FFFFFF"/>
              </a:solidFill>
            </a:endParaRPr>
          </a:p>
        </p:txBody>
      </p:sp>
      <p:grpSp>
        <p:nvGrpSpPr>
          <p:cNvPr id="1317" name="Shape 1317"/>
          <p:cNvGrpSpPr/>
          <p:nvPr/>
        </p:nvGrpSpPr>
        <p:grpSpPr>
          <a:xfrm>
            <a:off x="269450" y="1425810"/>
            <a:ext cx="1966500" cy="2123227"/>
            <a:chOff x="3868450" y="3725860"/>
            <a:chExt cx="1966500" cy="2123227"/>
          </a:xfrm>
        </p:grpSpPr>
        <p:grpSp>
          <p:nvGrpSpPr>
            <p:cNvPr id="1318" name="Shape 1318"/>
            <p:cNvGrpSpPr/>
            <p:nvPr/>
          </p:nvGrpSpPr>
          <p:grpSpPr>
            <a:xfrm>
              <a:off x="4176400" y="3725860"/>
              <a:ext cx="1350600" cy="1350600"/>
              <a:chOff x="6162000" y="2812748"/>
              <a:chExt cx="1350600" cy="1350600"/>
            </a:xfrm>
          </p:grpSpPr>
          <p:pic>
            <p:nvPicPr>
              <p:cNvPr id="1319" name="Shape 131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162000" y="2812748"/>
                <a:ext cx="1350600" cy="1350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eka logo.png" id="1320" name="Shape 132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505887" y="3156638"/>
                <a:ext cx="662824" cy="6628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21" name="Shape 1321"/>
            <p:cNvSpPr/>
            <p:nvPr/>
          </p:nvSpPr>
          <p:spPr>
            <a:xfrm>
              <a:off x="3868450" y="5193888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>
                  <a:solidFill>
                    <a:srgbClr val="FFFFFF"/>
                  </a:solidFill>
                </a:rPr>
                <a:t>test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3200">
                  <a:solidFill>
                    <a:srgbClr val="FFFFFF"/>
                  </a:solidFill>
                </a:rPr>
                <a:t>測試文件</a:t>
              </a:r>
            </a:p>
          </p:txBody>
        </p:sp>
      </p:grpSp>
      <p:sp>
        <p:nvSpPr>
          <p:cNvPr id="1322" name="Shape 1322"/>
          <p:cNvSpPr/>
          <p:nvPr/>
        </p:nvSpPr>
        <p:spPr>
          <a:xfrm>
            <a:off x="288625" y="4094875"/>
            <a:ext cx="2023500" cy="2488800"/>
          </a:xfrm>
          <a:prstGeom prst="wedgeRoundRectCallout">
            <a:avLst>
              <a:gd fmla="val 70703" name="adj1"/>
              <a:gd fmla="val -3700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 sz="3200">
              <a:solidFill>
                <a:srgbClr val="FFFFFF"/>
              </a:solidFill>
            </a:endParaRPr>
          </a:p>
        </p:txBody>
      </p:sp>
      <p:grpSp>
        <p:nvGrpSpPr>
          <p:cNvPr id="1323" name="Shape 1323"/>
          <p:cNvGrpSpPr/>
          <p:nvPr/>
        </p:nvGrpSpPr>
        <p:grpSpPr>
          <a:xfrm>
            <a:off x="269450" y="4187523"/>
            <a:ext cx="1966500" cy="2123227"/>
            <a:chOff x="6265475" y="3718085"/>
            <a:chExt cx="1966500" cy="2123227"/>
          </a:xfrm>
        </p:grpSpPr>
        <p:pic>
          <p:nvPicPr>
            <p:cNvPr id="1324" name="Shape 13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73425" y="3718085"/>
              <a:ext cx="1350600" cy="135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5" name="Shape 1325"/>
            <p:cNvSpPr/>
            <p:nvPr/>
          </p:nvSpPr>
          <p:spPr>
            <a:xfrm>
              <a:off x="6265475" y="5186113"/>
              <a:ext cx="1966500" cy="655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zh-TW" sz="3200">
                  <a:solidFill>
                    <a:srgbClr val="FFFFFF"/>
                  </a:solidFill>
                </a:rPr>
                <a:t>result.txt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zh-TW" sz="3200">
                  <a:solidFill>
                    <a:srgbClr val="FFFFFF"/>
                  </a:solidFill>
                </a:rPr>
                <a:t>分析結果</a:t>
              </a:r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Shape 1331"/>
          <p:cNvPicPr preferRelativeResize="0"/>
          <p:nvPr/>
        </p:nvPicPr>
        <p:blipFill rotWithShape="1">
          <a:blip r:embed="rId3">
            <a:alphaModFix/>
          </a:blip>
          <a:srcRect b="0" l="15490" r="23452" t="0"/>
          <a:stretch/>
        </p:blipFill>
        <p:spPr>
          <a:xfrm>
            <a:off x="24200" y="1443400"/>
            <a:ext cx="4245450" cy="5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Shape 13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1333" name="Shape 133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4-5. 轉換格式：ARFF to CSV </a:t>
            </a:r>
            <a:r>
              <a:rPr lang="zh-TW" sz="3600">
                <a:solidFill>
                  <a:schemeClr val="dk1"/>
                </a:solidFill>
              </a:rPr>
              <a:t>(3/3)</a:t>
            </a:r>
          </a:p>
        </p:txBody>
      </p:sp>
      <p:sp>
        <p:nvSpPr>
          <p:cNvPr id="1334" name="Shape 133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5" name="Shape 1335"/>
          <p:cNvSpPr/>
          <p:nvPr/>
        </p:nvSpPr>
        <p:spPr>
          <a:xfrm>
            <a:off x="1664750" y="5680600"/>
            <a:ext cx="1389000" cy="461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336" name="Shape 1336"/>
          <p:cNvSpPr/>
          <p:nvPr/>
        </p:nvSpPr>
        <p:spPr>
          <a:xfrm>
            <a:off x="5344425" y="4581583"/>
            <a:ext cx="3419700" cy="1243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分類結果.csv</a:t>
            </a:r>
          </a:p>
        </p:txBody>
      </p:sp>
      <p:pic>
        <p:nvPicPr>
          <p:cNvPr descr="google spreadsheet.png" id="1337" name="Shape 1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7316" y="3383902"/>
            <a:ext cx="1013918" cy="1309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Shape 1338"/>
          <p:cNvSpPr/>
          <p:nvPr/>
        </p:nvSpPr>
        <p:spPr>
          <a:xfrm rot="10800000">
            <a:off x="4100825" y="3813113"/>
            <a:ext cx="1049400" cy="97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hape 134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45" name="Shape 134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4-6. 觀看分類結果 (1/3)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開啟Google雲端硬碟</a:t>
            </a:r>
          </a:p>
        </p:txBody>
      </p:sp>
      <p:sp>
        <p:nvSpPr>
          <p:cNvPr id="1346" name="Shape 134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7" name="Shape 1347"/>
          <p:cNvSpPr txBox="1"/>
          <p:nvPr>
            <p:ph idx="4294967295" type="body"/>
          </p:nvPr>
        </p:nvSpPr>
        <p:spPr>
          <a:xfrm>
            <a:off x="614825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 sz="2000" u="sng">
                <a:solidFill>
                  <a:schemeClr val="hlink"/>
                </a:solidFill>
                <a:hlinkClick r:id="rId3"/>
              </a:rPr>
              <a:t>http://l.pulipuli.info/nccu/17-tm</a:t>
            </a:r>
          </a:p>
        </p:txBody>
      </p:sp>
      <p:pic>
        <p:nvPicPr>
          <p:cNvPr id="1348" name="Shape 1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25" y="2449991"/>
            <a:ext cx="4019399" cy="370093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49" name="Shape 1349"/>
          <p:cNvSpPr/>
          <p:nvPr/>
        </p:nvSpPr>
        <p:spPr>
          <a:xfrm>
            <a:off x="1751575" y="5270700"/>
            <a:ext cx="2387400" cy="7635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課程網頁</a:t>
            </a:r>
          </a:p>
        </p:txBody>
      </p:sp>
      <p:pic>
        <p:nvPicPr>
          <p:cNvPr id="1350" name="Shape 13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675" y="4980650"/>
            <a:ext cx="1343600" cy="13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Shape 1351"/>
          <p:cNvSpPr/>
          <p:nvPr/>
        </p:nvSpPr>
        <p:spPr>
          <a:xfrm rot="10800000">
            <a:off x="4295025" y="3813113"/>
            <a:ext cx="1049400" cy="97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2" name="Shape 1352"/>
          <p:cNvSpPr/>
          <p:nvPr/>
        </p:nvSpPr>
        <p:spPr>
          <a:xfrm>
            <a:off x="5344425" y="4581583"/>
            <a:ext cx="3419700" cy="1243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 u="sng">
                <a:solidFill>
                  <a:schemeClr val="hlink"/>
                </a:solidFill>
                <a:hlinkClick r:id="rId6"/>
              </a:rPr>
              <a:t>Google雲端硬碟</a:t>
            </a:r>
          </a:p>
        </p:txBody>
      </p:sp>
      <p:pic>
        <p:nvPicPr>
          <p:cNvPr descr="google drive.png" id="1353" name="Shape 13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4731" y="3410716"/>
            <a:ext cx="1599094" cy="1309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Shape 13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60" name="Shape 136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4-6. 觀看分類結果 (2/3)</a:t>
            </a:r>
          </a:p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上傳分類結果</a:t>
            </a:r>
          </a:p>
        </p:txBody>
      </p:sp>
      <p:sp>
        <p:nvSpPr>
          <p:cNvPr id="1361" name="Shape 136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62" name="Shape 1362"/>
          <p:cNvPicPr preferRelativeResize="0"/>
          <p:nvPr/>
        </p:nvPicPr>
        <p:blipFill rotWithShape="1">
          <a:blip r:embed="rId3">
            <a:alphaModFix/>
          </a:blip>
          <a:srcRect b="0" l="0" r="36036" t="0"/>
          <a:stretch/>
        </p:blipFill>
        <p:spPr>
          <a:xfrm>
            <a:off x="3295125" y="2151475"/>
            <a:ext cx="5848874" cy="4343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363" name="Shape 1363"/>
          <p:cNvSpPr/>
          <p:nvPr/>
        </p:nvSpPr>
        <p:spPr>
          <a:xfrm>
            <a:off x="348025" y="4387350"/>
            <a:ext cx="2643600" cy="831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分類結果.csv</a:t>
            </a:r>
          </a:p>
        </p:txBody>
      </p:sp>
      <p:pic>
        <p:nvPicPr>
          <p:cNvPr descr="google spreadsheet.png" id="1364" name="Shape 13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2891" y="3189677"/>
            <a:ext cx="1013918" cy="1309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Shape 1365"/>
          <p:cNvSpPr/>
          <p:nvPr/>
        </p:nvSpPr>
        <p:spPr>
          <a:xfrm>
            <a:off x="3324950" y="2536275"/>
            <a:ext cx="1202400" cy="635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366" name="Shape 1366"/>
          <p:cNvSpPr/>
          <p:nvPr/>
        </p:nvSpPr>
        <p:spPr>
          <a:xfrm>
            <a:off x="3324950" y="3526825"/>
            <a:ext cx="15789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3" name="Shape 13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74" name="Shape 137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4-6. 觀看分類結果 (3/4)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開啟分類結果</a:t>
            </a:r>
          </a:p>
        </p:txBody>
      </p:sp>
      <p:sp>
        <p:nvSpPr>
          <p:cNvPr id="1375" name="Shape 137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76" name="Shape 1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2875"/>
            <a:ext cx="9144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Shape 1377"/>
          <p:cNvSpPr/>
          <p:nvPr/>
        </p:nvSpPr>
        <p:spPr>
          <a:xfrm>
            <a:off x="2303525" y="4514125"/>
            <a:ext cx="3813900" cy="72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378" name="Shape 1378"/>
          <p:cNvSpPr/>
          <p:nvPr/>
        </p:nvSpPr>
        <p:spPr>
          <a:xfrm>
            <a:off x="3975450" y="3404550"/>
            <a:ext cx="2360700" cy="631500"/>
          </a:xfrm>
          <a:prstGeom prst="wedgeRoundRectCallout">
            <a:avLst>
              <a:gd fmla="val 19349" name="adj1"/>
              <a:gd fmla="val 13086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點兩下開啟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Shape 1384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5" name="Shape 13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86" name="Shape 13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4-6. 觀看分類結果 (4/4)</a:t>
            </a:r>
          </a:p>
        </p:txBody>
      </p:sp>
      <p:sp>
        <p:nvSpPr>
          <p:cNvPr id="1387" name="Shape 138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88" name="Shape 1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67275"/>
            <a:ext cx="91440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Shape 1389"/>
          <p:cNvSpPr/>
          <p:nvPr/>
        </p:nvSpPr>
        <p:spPr>
          <a:xfrm>
            <a:off x="276475" y="3239625"/>
            <a:ext cx="5950200" cy="119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308" name="Shape 30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電腦還會讀詩</a:t>
            </a:r>
          </a:p>
        </p:txBody>
      </p:sp>
      <p:sp>
        <p:nvSpPr>
          <p:cNvPr id="309" name="Shape 30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b="0" l="1819" r="34106" t="0"/>
          <a:stretch/>
        </p:blipFill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 b="0" l="5402" r="38084" t="0"/>
          <a:stretch/>
        </p:blipFill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4025" y="2676250"/>
            <a:ext cx="1795950" cy="325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>
            <a:off x="2435175" y="1581975"/>
            <a:ext cx="1905600" cy="925500"/>
          </a:xfrm>
          <a:prstGeom prst="cloudCallout">
            <a:avLst>
              <a:gd fmla="val 40751" name="adj1"/>
              <a:gd fmla="val 70096" name="adj2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唐詩</a:t>
            </a:r>
          </a:p>
        </p:txBody>
      </p:sp>
      <p:sp>
        <p:nvSpPr>
          <p:cNvPr id="315" name="Shape 315"/>
          <p:cNvSpPr/>
          <p:nvPr/>
        </p:nvSpPr>
        <p:spPr>
          <a:xfrm>
            <a:off x="4705350" y="1509075"/>
            <a:ext cx="1905600" cy="925500"/>
          </a:xfrm>
          <a:prstGeom prst="cloudCallout">
            <a:avLst>
              <a:gd fmla="val -28910" name="adj1"/>
              <a:gd fmla="val 83571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新</a:t>
            </a:r>
            <a:r>
              <a:rPr lang="zh-TW" sz="3200">
                <a:solidFill>
                  <a:srgbClr val="FFFFFF"/>
                </a:solidFill>
              </a:rPr>
              <a:t>詩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6" name="Shape 139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397" name="Shape 139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分類結果說明</a:t>
            </a:r>
          </a:p>
        </p:txBody>
      </p:sp>
      <p:sp>
        <p:nvSpPr>
          <p:cNvPr id="1398" name="Shape 139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1399" name="Shape 1399"/>
          <p:cNvGraphicFramePr/>
          <p:nvPr/>
        </p:nvGraphicFramePr>
        <p:xfrm>
          <a:off x="324500" y="185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3762475"/>
                <a:gridCol w="825050"/>
                <a:gridCol w="1395550"/>
                <a:gridCol w="1262000"/>
                <a:gridCol w="1249925"/>
              </a:tblGrid>
              <a:tr h="2095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document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class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predicted</a:t>
                      </a:r>
                      <a:br>
                        <a:rPr lang="zh-TW" sz="2400">
                          <a:solidFill>
                            <a:srgbClr val="FFFFFF"/>
                          </a:solidFill>
                        </a:rPr>
                      </a:b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class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pro_dis: </a:t>
                      </a:r>
                      <a:br>
                        <a:rPr lang="zh-TW" sz="2400">
                          <a:solidFill>
                            <a:srgbClr val="FFFFFF"/>
                          </a:solidFill>
                        </a:rPr>
                      </a:b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籃球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pro_dis: </a:t>
                      </a:r>
                      <a:br>
                        <a:rPr lang="zh-TW" sz="2400">
                          <a:solidFill>
                            <a:srgbClr val="FFFFFF"/>
                          </a:solidFill>
                        </a:rPr>
                      </a:b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地球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8572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籃球運動 是 以 投籃 上籃 和 扣籃 為 中心 的 對抗性 室內 體育運動 之一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?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籃球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*1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0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</a:tr>
              <a:tr h="8572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0000"/>
                          </a:solidFill>
                        </a:rPr>
                        <a:t>瀏覽 這些 令人驚歎 的 圖片 或 在 太空 中 飛往 圖片 所 對應 的 位置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>
                          <a:solidFill>
                            <a:srgbClr val="FF0000"/>
                          </a:solidFill>
                        </a:rPr>
                        <a:t>籃球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>
                          <a:solidFill>
                            <a:srgbClr val="FF0000"/>
                          </a:solidFill>
                        </a:rPr>
                        <a:t>*0.619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>
                          <a:solidFill>
                            <a:srgbClr val="FF0000"/>
                          </a:solidFill>
                        </a:rPr>
                        <a:t>0.381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8572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籃球運動 是 1896 年 前後 由 天津 中華 基督教 青年會 傳入 中國 的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?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籃球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*1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0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2CC"/>
                    </a:solidFill>
                  </a:tcPr>
                </a:tc>
              </a:tr>
              <a:tr h="11811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您 可以 探家 自 Google 地球 和 支援 合作 夥伴 建立 的 套件 合 大量 景點 視訊 和 影像 的 資源 函數庫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?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地球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0.001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3200"/>
                        <a:t>*0.999</a:t>
                      </a:r>
                    </a:p>
                  </a:txBody>
                  <a:tcPr marT="19050" marB="19050" marR="28575" marL="2857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 txBox="1"/>
          <p:nvPr>
            <p:ph idx="1" type="body"/>
          </p:nvPr>
        </p:nvSpPr>
        <p:spPr>
          <a:xfrm>
            <a:off x="4029825" y="1783075"/>
            <a:ext cx="46380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4-1. </a:t>
            </a:r>
            <a:r>
              <a:rPr lang="zh-TW"/>
              <a:t>載入測試集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4-2. 設定評估結果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4-3. 開始運算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4-4. 匯出分析結果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4-5. 轉換格式：ARFF to CSV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zh-TW"/>
              <a:t>4-6. 觀看分類結果</a:t>
            </a:r>
          </a:p>
        </p:txBody>
      </p:sp>
      <p:sp>
        <p:nvSpPr>
          <p:cNvPr id="1406" name="Shape 140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407" name="Shape 1407"/>
          <p:cNvSpPr txBox="1"/>
          <p:nvPr>
            <p:ph type="title"/>
          </p:nvPr>
        </p:nvSpPr>
        <p:spPr>
          <a:xfrm>
            <a:off x="2516075" y="169425"/>
            <a:ext cx="61518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4. </a:t>
            </a:r>
            <a:r>
              <a:rPr lang="zh-TW"/>
              <a:t>取得未知案例分類結果</a:t>
            </a:r>
          </a:p>
        </p:txBody>
      </p:sp>
      <p:sp>
        <p:nvSpPr>
          <p:cNvPr id="1408" name="Shape 1408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上機實作</a:t>
            </a:r>
          </a:p>
        </p:txBody>
      </p:sp>
      <p:sp>
        <p:nvSpPr>
          <p:cNvPr id="1409" name="Shape 1409"/>
          <p:cNvSpPr/>
          <p:nvPr/>
        </p:nvSpPr>
        <p:spPr>
          <a:xfrm>
            <a:off x="7159900" y="5640225"/>
            <a:ext cx="15423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完成！</a:t>
            </a:r>
          </a:p>
        </p:txBody>
      </p:sp>
      <p:pic>
        <p:nvPicPr>
          <p:cNvPr id="1410" name="Shape 1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6700" y="5138329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Shape 141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417" name="Shape 1417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找出分類關鍵字：特徵篩選</a:t>
            </a:r>
          </a:p>
        </p:txBody>
      </p:sp>
      <p:sp>
        <p:nvSpPr>
          <p:cNvPr id="1418" name="Shape 1418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Part 4.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Shape 1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287" y="2994788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Shape 1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7212" y="3125888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Shape 1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7462" y="3220163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Shape 1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537" y="2994788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Shape 1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462" y="3125888"/>
            <a:ext cx="1196325" cy="1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Shape 1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712" y="3220163"/>
            <a:ext cx="1196325" cy="11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Shape 143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可以區分文件的關鍵字是什麼？</a:t>
            </a:r>
          </a:p>
        </p:txBody>
      </p:sp>
      <p:sp>
        <p:nvSpPr>
          <p:cNvPr id="1431" name="Shape 14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432" name="Shape 1432"/>
          <p:cNvSpPr txBox="1"/>
          <p:nvPr>
            <p:ph idx="3" type="subTitle"/>
          </p:nvPr>
        </p:nvSpPr>
        <p:spPr>
          <a:xfrm>
            <a:off x="629325" y="1871825"/>
            <a:ext cx="31590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籃球介紹</a:t>
            </a:r>
          </a:p>
        </p:txBody>
      </p:sp>
      <p:sp>
        <p:nvSpPr>
          <p:cNvPr id="1433" name="Shape 1433"/>
          <p:cNvSpPr/>
          <p:nvPr/>
        </p:nvSpPr>
        <p:spPr>
          <a:xfrm>
            <a:off x="577650" y="2546900"/>
            <a:ext cx="864600" cy="655200"/>
          </a:xfrm>
          <a:prstGeom prst="wedgeRoundRectCallout">
            <a:avLst>
              <a:gd fmla="val 108559" name="adj1"/>
              <a:gd fmla="val 29804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籃球</a:t>
            </a:r>
          </a:p>
        </p:txBody>
      </p:sp>
      <p:sp>
        <p:nvSpPr>
          <p:cNvPr id="1434" name="Shape 143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5" name="Shape 1435"/>
          <p:cNvSpPr/>
          <p:nvPr/>
        </p:nvSpPr>
        <p:spPr>
          <a:xfrm>
            <a:off x="577650" y="3341550"/>
            <a:ext cx="935400" cy="655200"/>
          </a:xfrm>
          <a:prstGeom prst="wedgeRoundRectCallout">
            <a:avLst>
              <a:gd fmla="val 84357" name="adj1"/>
              <a:gd fmla="val -1761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運動</a:t>
            </a:r>
          </a:p>
        </p:txBody>
      </p:sp>
      <p:sp>
        <p:nvSpPr>
          <p:cNvPr id="1436" name="Shape 1436"/>
          <p:cNvSpPr/>
          <p:nvPr/>
        </p:nvSpPr>
        <p:spPr>
          <a:xfrm>
            <a:off x="577650" y="4190550"/>
            <a:ext cx="935400" cy="655200"/>
          </a:xfrm>
          <a:prstGeom prst="wedgeRoundRectCallout">
            <a:avLst>
              <a:gd fmla="val 82593" name="adj1"/>
              <a:gd fmla="val -64885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是</a:t>
            </a:r>
          </a:p>
        </p:txBody>
      </p:sp>
      <p:sp>
        <p:nvSpPr>
          <p:cNvPr id="1437" name="Shape 1437"/>
          <p:cNvSpPr/>
          <p:nvPr/>
        </p:nvSpPr>
        <p:spPr>
          <a:xfrm>
            <a:off x="2905650" y="2546900"/>
            <a:ext cx="935400" cy="655200"/>
          </a:xfrm>
          <a:prstGeom prst="wedgeRoundRectCallout">
            <a:avLst>
              <a:gd fmla="val -75513" name="adj1"/>
              <a:gd fmla="val 41434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以</a:t>
            </a:r>
          </a:p>
        </p:txBody>
      </p:sp>
      <p:sp>
        <p:nvSpPr>
          <p:cNvPr id="1438" name="Shape 1438"/>
          <p:cNvSpPr/>
          <p:nvPr/>
        </p:nvSpPr>
        <p:spPr>
          <a:xfrm>
            <a:off x="2905650" y="3341550"/>
            <a:ext cx="935400" cy="655200"/>
          </a:xfrm>
          <a:prstGeom prst="wedgeRoundRectCallout">
            <a:avLst>
              <a:gd fmla="val -77841" name="adj1"/>
              <a:gd fmla="val 3220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投籃</a:t>
            </a:r>
          </a:p>
        </p:txBody>
      </p:sp>
      <p:sp>
        <p:nvSpPr>
          <p:cNvPr id="1439" name="Shape 1439"/>
          <p:cNvSpPr/>
          <p:nvPr/>
        </p:nvSpPr>
        <p:spPr>
          <a:xfrm>
            <a:off x="2905650" y="4190550"/>
            <a:ext cx="935400" cy="655200"/>
          </a:xfrm>
          <a:prstGeom prst="wedgeRoundRectCallout">
            <a:avLst>
              <a:gd fmla="val -80169" name="adj1"/>
              <a:gd fmla="val -59902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上籃</a:t>
            </a:r>
          </a:p>
        </p:txBody>
      </p:sp>
      <p:sp>
        <p:nvSpPr>
          <p:cNvPr id="1440" name="Shape 1440"/>
          <p:cNvSpPr txBox="1"/>
          <p:nvPr>
            <p:ph idx="3" type="subTitle"/>
          </p:nvPr>
        </p:nvSpPr>
        <p:spPr>
          <a:xfrm>
            <a:off x="5456025" y="1871825"/>
            <a:ext cx="3159000" cy="580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zh-TW"/>
              <a:t>地</a:t>
            </a:r>
            <a:r>
              <a:rPr lang="zh-TW"/>
              <a:t>球介紹</a:t>
            </a:r>
          </a:p>
        </p:txBody>
      </p:sp>
      <p:sp>
        <p:nvSpPr>
          <p:cNvPr id="1441" name="Shape 1441"/>
          <p:cNvSpPr/>
          <p:nvPr/>
        </p:nvSpPr>
        <p:spPr>
          <a:xfrm>
            <a:off x="5439750" y="2569488"/>
            <a:ext cx="864600" cy="655200"/>
          </a:xfrm>
          <a:prstGeom prst="wedgeRoundRectCallout">
            <a:avLst>
              <a:gd fmla="val 108559" name="adj1"/>
              <a:gd fmla="val 29804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地球</a:t>
            </a:r>
          </a:p>
        </p:txBody>
      </p:sp>
      <p:sp>
        <p:nvSpPr>
          <p:cNvPr id="1442" name="Shape 1442"/>
          <p:cNvSpPr/>
          <p:nvPr/>
        </p:nvSpPr>
        <p:spPr>
          <a:xfrm>
            <a:off x="5404350" y="3341550"/>
            <a:ext cx="935400" cy="655200"/>
          </a:xfrm>
          <a:prstGeom prst="wedgeRoundRectCallout">
            <a:avLst>
              <a:gd fmla="val 84357" name="adj1"/>
              <a:gd fmla="val -1761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是</a:t>
            </a:r>
          </a:p>
        </p:txBody>
      </p:sp>
      <p:sp>
        <p:nvSpPr>
          <p:cNvPr id="1443" name="Shape 1443"/>
          <p:cNvSpPr/>
          <p:nvPr/>
        </p:nvSpPr>
        <p:spPr>
          <a:xfrm>
            <a:off x="5143425" y="4190550"/>
            <a:ext cx="1196400" cy="655200"/>
          </a:xfrm>
          <a:prstGeom prst="wedgeRoundRectCallout">
            <a:avLst>
              <a:gd fmla="val 82593" name="adj1"/>
              <a:gd fmla="val -64885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太陽系</a:t>
            </a:r>
          </a:p>
        </p:txBody>
      </p:sp>
      <p:sp>
        <p:nvSpPr>
          <p:cNvPr id="1444" name="Shape 1444"/>
          <p:cNvSpPr/>
          <p:nvPr/>
        </p:nvSpPr>
        <p:spPr>
          <a:xfrm>
            <a:off x="7732350" y="2546900"/>
            <a:ext cx="935400" cy="655200"/>
          </a:xfrm>
          <a:prstGeom prst="wedgeRoundRectCallout">
            <a:avLst>
              <a:gd fmla="val -75513" name="adj1"/>
              <a:gd fmla="val 41434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從</a:t>
            </a:r>
          </a:p>
        </p:txBody>
      </p:sp>
      <p:sp>
        <p:nvSpPr>
          <p:cNvPr id="1445" name="Shape 1445"/>
          <p:cNvSpPr/>
          <p:nvPr/>
        </p:nvSpPr>
        <p:spPr>
          <a:xfrm>
            <a:off x="7732350" y="3341550"/>
            <a:ext cx="935400" cy="655200"/>
          </a:xfrm>
          <a:prstGeom prst="wedgeRoundRectCallout">
            <a:avLst>
              <a:gd fmla="val -77841" name="adj1"/>
              <a:gd fmla="val 3220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內</a:t>
            </a:r>
          </a:p>
        </p:txBody>
      </p:sp>
      <p:sp>
        <p:nvSpPr>
          <p:cNvPr id="1446" name="Shape 1446"/>
          <p:cNvSpPr/>
          <p:nvPr/>
        </p:nvSpPr>
        <p:spPr>
          <a:xfrm>
            <a:off x="7732350" y="4190550"/>
            <a:ext cx="935400" cy="655200"/>
          </a:xfrm>
          <a:prstGeom prst="wedgeRoundRectCallout">
            <a:avLst>
              <a:gd fmla="val -80169" name="adj1"/>
              <a:gd fmla="val -59902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由</a:t>
            </a:r>
          </a:p>
        </p:txBody>
      </p:sp>
      <p:cxnSp>
        <p:nvCxnSpPr>
          <p:cNvPr id="1447" name="Shape 1447"/>
          <p:cNvCxnSpPr/>
          <p:nvPr/>
        </p:nvCxnSpPr>
        <p:spPr>
          <a:xfrm>
            <a:off x="4506675" y="2656125"/>
            <a:ext cx="0" cy="1480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lg" w="lg" type="none"/>
            <a:tailEnd len="lg" w="lg" type="none"/>
          </a:ln>
        </p:spPr>
      </p:cxnSp>
      <p:grpSp>
        <p:nvGrpSpPr>
          <p:cNvPr id="1448" name="Shape 1448"/>
          <p:cNvGrpSpPr/>
          <p:nvPr/>
        </p:nvGrpSpPr>
        <p:grpSpPr>
          <a:xfrm rot="-5400000">
            <a:off x="3906525" y="3611475"/>
            <a:ext cx="1200300" cy="1200300"/>
            <a:chOff x="5427075" y="3012750"/>
            <a:chExt cx="1200300" cy="1200300"/>
          </a:xfrm>
        </p:grpSpPr>
        <p:pic>
          <p:nvPicPr>
            <p:cNvPr id="1449" name="Shape 14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5427076" y="3012750"/>
              <a:ext cx="1200300" cy="12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0" name="Shape 1450"/>
            <p:cNvPicPr preferRelativeResize="0"/>
            <p:nvPr/>
          </p:nvPicPr>
          <p:blipFill rotWithShape="1">
            <a:blip r:embed="rId4">
              <a:alphaModFix/>
            </a:blip>
            <a:srcRect b="0" l="50354" r="0" t="0"/>
            <a:stretch/>
          </p:blipFill>
          <p:spPr>
            <a:xfrm rot="5400000">
              <a:off x="5729275" y="3314950"/>
              <a:ext cx="595900" cy="12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1" name="Shape 1451"/>
          <p:cNvSpPr/>
          <p:nvPr/>
        </p:nvSpPr>
        <p:spPr>
          <a:xfrm>
            <a:off x="3711500" y="5121325"/>
            <a:ext cx="1585500" cy="1480500"/>
          </a:xfrm>
          <a:prstGeom prst="wedgeRoundRectCallout">
            <a:avLst>
              <a:gd fmla="val -1906" name="adj1"/>
              <a:gd fmla="val -7019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pic>
        <p:nvPicPr>
          <p:cNvPr descr="slide question block super mario" id="1452" name="Shape 14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1300" y="5240250"/>
            <a:ext cx="1310750" cy="131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Shape 1453"/>
          <p:cNvSpPr txBox="1"/>
          <p:nvPr/>
        </p:nvSpPr>
        <p:spPr>
          <a:xfrm rot="-900014">
            <a:off x="5555968" y="5393889"/>
            <a:ext cx="2188369" cy="8376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能夠斷開他們的關鍵字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      到底是什麼呢？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Shape 14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460" name="Shape 146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1" name="Shape 146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/>
              <a:t>Information Gain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資訊獲利評估法</a:t>
            </a:r>
          </a:p>
        </p:txBody>
      </p:sp>
      <p:sp>
        <p:nvSpPr>
          <p:cNvPr id="1462" name="Shape 1462"/>
          <p:cNvSpPr txBox="1"/>
          <p:nvPr>
            <p:ph idx="1" type="body"/>
          </p:nvPr>
        </p:nvSpPr>
        <p:spPr>
          <a:xfrm>
            <a:off x="4103925" y="1783075"/>
            <a:ext cx="4563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zh-TW" sz="2000"/>
              <a:t>資訊獲利是資料探勘中</a:t>
            </a:r>
            <a:br>
              <a:rPr lang="zh-TW" sz="2000"/>
            </a:br>
            <a:r>
              <a:rPr lang="zh-TW" sz="2000"/>
              <a:t>資料精簡(維度縮減)的方法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zh-TW" sz="2000"/>
              <a:t>如果特徵提供的資料能夠</a:t>
            </a:r>
            <a:r>
              <a:rPr lang="zh-TW" sz="2000" u="sng">
                <a:solidFill>
                  <a:srgbClr val="FF0000"/>
                </a:solidFill>
              </a:rPr>
              <a:t>更明確區分分類目標</a:t>
            </a:r>
            <a:r>
              <a:rPr lang="zh-TW" sz="2000"/>
              <a:t>，則資訊獲利值越大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zh-TW" sz="2000"/>
              <a:t>年齡</a:t>
            </a:r>
            <a:r>
              <a:rPr lang="zh-TW" sz="2000">
                <a:solidFill>
                  <a:schemeClr val="dk1"/>
                </a:solidFill>
              </a:rPr>
              <a:t>→會員等級</a:t>
            </a:r>
          </a:p>
          <a:p>
            <a:pPr indent="-355600" lvl="2" marL="1371600" rtl="0">
              <a:spcBef>
                <a:spcPts val="0"/>
              </a:spcBef>
              <a:buSzPct val="100000"/>
            </a:pPr>
            <a:r>
              <a:rPr lang="zh-TW" sz="2000"/>
              <a:t>1：100% 高</a:t>
            </a:r>
          </a:p>
          <a:p>
            <a:pPr indent="-355600" lvl="2" marL="1371600" rtl="0">
              <a:spcBef>
                <a:spcPts val="0"/>
              </a:spcBef>
              <a:buSzPct val="100000"/>
            </a:pPr>
            <a:r>
              <a:rPr lang="zh-TW" sz="2000"/>
              <a:t>2：</a:t>
            </a:r>
            <a:r>
              <a:rPr lang="zh-TW" sz="2000">
                <a:solidFill>
                  <a:schemeClr val="dk1"/>
                </a:solidFill>
              </a:rPr>
              <a:t>60%低；</a:t>
            </a:r>
            <a:r>
              <a:rPr lang="zh-TW" sz="2000"/>
              <a:t>40%高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zh-TW" sz="2000"/>
              <a:t>收入→會員等級</a:t>
            </a:r>
          </a:p>
          <a:p>
            <a:pPr indent="-355600" lvl="2" marL="1371600" rtl="0">
              <a:spcBef>
                <a:spcPts val="0"/>
              </a:spcBef>
              <a:buSzPct val="100000"/>
            </a:pPr>
            <a:r>
              <a:rPr lang="zh-TW" sz="2000"/>
              <a:t>1：66% 低；33%高</a:t>
            </a:r>
          </a:p>
          <a:p>
            <a:pPr indent="-355600" lvl="2" marL="1371600" rtl="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b="1" lang="zh-TW" sz="2000">
                <a:solidFill>
                  <a:srgbClr val="FF0000"/>
                </a:solidFill>
              </a:rPr>
              <a:t>2：100% 高</a:t>
            </a:r>
          </a:p>
          <a:p>
            <a:pPr indent="-355600" lvl="2" marL="13716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b="1" lang="zh-TW" sz="2000">
                <a:solidFill>
                  <a:srgbClr val="FF0000"/>
                </a:solidFill>
              </a:rPr>
              <a:t>3：100% 低</a:t>
            </a:r>
          </a:p>
        </p:txBody>
      </p:sp>
      <p:graphicFrame>
        <p:nvGraphicFramePr>
          <p:cNvPr id="1463" name="Shape 1463"/>
          <p:cNvGraphicFramePr/>
          <p:nvPr/>
        </p:nvGraphicFramePr>
        <p:xfrm>
          <a:off x="239475" y="1461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992625"/>
                <a:gridCol w="1651725"/>
                <a:gridCol w="984675"/>
              </a:tblGrid>
              <a:tr h="457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年齡</a:t>
                      </a: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平均月收入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</a:t>
                      </a:r>
                      <a:r>
                        <a:rPr lang="zh-TW" sz="2000">
                          <a:solidFill>
                            <a:srgbClr val="FFFFFF"/>
                          </a:solidFill>
                        </a:rPr>
                        <a:t>千</a:t>
                      </a:r>
                      <a:r>
                        <a:rPr lang="zh-TW" sz="2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2000">
                          <a:solidFill>
                            <a:srgbClr val="FFFFFF"/>
                          </a:solidFill>
                        </a:rPr>
                        <a:t>會員</a:t>
                      </a:r>
                    </a:p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2000">
                          <a:solidFill>
                            <a:srgbClr val="FFFFFF"/>
                          </a:solidFill>
                        </a:rPr>
                        <a:t>等級</a:t>
                      </a: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4000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低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4000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低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4000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低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4000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高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4000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高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3143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高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4000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2000"/>
                        <a:t>高</a:t>
                      </a:r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1464" name="Shape 1464"/>
          <p:cNvSpPr/>
          <p:nvPr/>
        </p:nvSpPr>
        <p:spPr>
          <a:xfrm>
            <a:off x="4452375" y="5642025"/>
            <a:ext cx="3714300" cy="10179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「收入」比「年齡」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更能區分「會員等級」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471" name="Shape 14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找出關鍵字：比較資訊獲利</a:t>
            </a:r>
          </a:p>
        </p:txBody>
      </p:sp>
      <p:sp>
        <p:nvSpPr>
          <p:cNvPr id="1472" name="Shape 147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73" name="Shape 1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1162" y="2648988"/>
            <a:ext cx="1196325" cy="11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Shape 1474"/>
          <p:cNvSpPr/>
          <p:nvPr/>
        </p:nvSpPr>
        <p:spPr>
          <a:xfrm>
            <a:off x="1712150" y="2594575"/>
            <a:ext cx="1549800" cy="1107900"/>
          </a:xfrm>
          <a:prstGeom prst="wedgeRoundRectCallout">
            <a:avLst>
              <a:gd fmla="val 90826" name="adj1"/>
              <a:gd fmla="val 12835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地球</a:t>
            </a:r>
          </a:p>
        </p:txBody>
      </p:sp>
      <p:sp>
        <p:nvSpPr>
          <p:cNvPr id="1475" name="Shape 1475"/>
          <p:cNvSpPr/>
          <p:nvPr/>
        </p:nvSpPr>
        <p:spPr>
          <a:xfrm>
            <a:off x="5876704" y="2594596"/>
            <a:ext cx="1676700" cy="1107900"/>
          </a:xfrm>
          <a:prstGeom prst="wedgeRoundRectCallout">
            <a:avLst>
              <a:gd fmla="val -94712" name="adj1"/>
              <a:gd fmla="val 11134" name="adj2"/>
              <a:gd fmla="val 0" name="adj3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4800">
                <a:solidFill>
                  <a:srgbClr val="FFFFFF"/>
                </a:solidFill>
              </a:rPr>
              <a:t>是</a:t>
            </a:r>
          </a:p>
        </p:txBody>
      </p:sp>
      <p:sp>
        <p:nvSpPr>
          <p:cNvPr id="1476" name="Shape 1476"/>
          <p:cNvSpPr txBox="1"/>
          <p:nvPr>
            <p:ph idx="1" type="body"/>
          </p:nvPr>
        </p:nvSpPr>
        <p:spPr>
          <a:xfrm>
            <a:off x="533400" y="4212650"/>
            <a:ext cx="4019400" cy="1514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/>
              <a:t>比較容易區分不同文件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274E13"/>
                </a:solidFill>
              </a:rPr>
              <a:t>資訊獲利大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7" name="Shape 1477"/>
          <p:cNvSpPr txBox="1"/>
          <p:nvPr>
            <p:ph idx="2" type="body"/>
          </p:nvPr>
        </p:nvSpPr>
        <p:spPr>
          <a:xfrm>
            <a:off x="4705350" y="4212650"/>
            <a:ext cx="4019400" cy="1514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/>
              <a:t>比較難以區分文件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0000"/>
                </a:solidFill>
              </a:rPr>
              <a:t>資訊獲利小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Shape 14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484" name="Shape 1484"/>
          <p:cNvSpPr txBox="1"/>
          <p:nvPr>
            <p:ph idx="1" type="body"/>
          </p:nvPr>
        </p:nvSpPr>
        <p:spPr>
          <a:xfrm>
            <a:off x="3918894" y="1783075"/>
            <a:ext cx="47490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開啟訓練文件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設定前處理器: StringToWordVector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特徵篩選：設定篩選目標Class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設定特徵篩選評估器 InfoGainAttributeEval</a:t>
            </a:r>
            <a:br>
              <a:rPr lang="zh-TW"/>
            </a:br>
            <a:r>
              <a:rPr lang="zh-TW"/>
              <a:t>與搜尋方法Ranker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進行特徵篩選</a:t>
            </a:r>
          </a:p>
        </p:txBody>
      </p:sp>
      <p:sp>
        <p:nvSpPr>
          <p:cNvPr id="1485" name="Shape 1485"/>
          <p:cNvSpPr txBox="1"/>
          <p:nvPr>
            <p:ph type="title"/>
          </p:nvPr>
        </p:nvSpPr>
        <p:spPr>
          <a:xfrm>
            <a:off x="3918850" y="169425"/>
            <a:ext cx="47490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關鍵字篩選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Shape 1491"/>
          <p:cNvPicPr preferRelativeResize="0"/>
          <p:nvPr/>
        </p:nvPicPr>
        <p:blipFill rotWithShape="1">
          <a:blip r:embed="rId3">
            <a:alphaModFix/>
          </a:blip>
          <a:srcRect b="0" l="0" r="52976" t="0"/>
          <a:stretch/>
        </p:blipFill>
        <p:spPr>
          <a:xfrm>
            <a:off x="0" y="1107650"/>
            <a:ext cx="4299850" cy="57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Shape 14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493" name="Shape 149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4" name="Shape 149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2. 設定前處理器 (1/2)</a:t>
            </a:r>
          </a:p>
        </p:txBody>
      </p:sp>
      <p:sp>
        <p:nvSpPr>
          <p:cNvPr id="1495" name="Shape 1495"/>
          <p:cNvSpPr/>
          <p:nvPr/>
        </p:nvSpPr>
        <p:spPr>
          <a:xfrm>
            <a:off x="90700" y="2247800"/>
            <a:ext cx="965100" cy="55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pic>
        <p:nvPicPr>
          <p:cNvPr id="1496" name="Shape 14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775" y="1413225"/>
            <a:ext cx="2876550" cy="42862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497" name="Shape 1497"/>
          <p:cNvSpPr/>
          <p:nvPr/>
        </p:nvSpPr>
        <p:spPr>
          <a:xfrm>
            <a:off x="5094625" y="4598925"/>
            <a:ext cx="3714300" cy="1353600"/>
          </a:xfrm>
          <a:prstGeom prst="wedgeRoundRectCallout">
            <a:avLst>
              <a:gd fmla="val -37401" name="adj1"/>
              <a:gd fmla="val -6887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weka.filters.</a:t>
            </a:r>
            <a:br>
              <a:rPr b="1" lang="zh-TW" sz="2400">
                <a:solidFill>
                  <a:srgbClr val="FFFFFF"/>
                </a:solidFill>
              </a:rPr>
            </a:br>
            <a:r>
              <a:rPr b="1" lang="zh-TW" sz="2400">
                <a:solidFill>
                  <a:srgbClr val="FFFFFF"/>
                </a:solidFill>
              </a:rPr>
              <a:t>unsupervised.arrtibute.</a:t>
            </a:r>
            <a:br>
              <a:rPr b="1" lang="zh-TW" sz="2400">
                <a:solidFill>
                  <a:srgbClr val="FFFFFF"/>
                </a:solidFill>
              </a:rPr>
            </a:br>
            <a:r>
              <a:rPr b="1" lang="zh-TW" sz="2400">
                <a:solidFill>
                  <a:srgbClr val="FFFFFF"/>
                </a:solidFill>
              </a:rPr>
              <a:t>StringToWordVector</a:t>
            </a:r>
          </a:p>
        </p:txBody>
      </p:sp>
      <p:sp>
        <p:nvSpPr>
          <p:cNvPr id="1498" name="Shape 1498"/>
          <p:cNvSpPr/>
          <p:nvPr/>
        </p:nvSpPr>
        <p:spPr>
          <a:xfrm rot="10800000">
            <a:off x="1249791" y="2457600"/>
            <a:ext cx="23640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Shape 1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7650"/>
            <a:ext cx="9144001" cy="5750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Shape 150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506" name="Shape 150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2. 設定前處理器 (2/2)</a:t>
            </a:r>
          </a:p>
        </p:txBody>
      </p:sp>
      <p:sp>
        <p:nvSpPr>
          <p:cNvPr id="1507" name="Shape 150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8" name="Shape 1508"/>
          <p:cNvSpPr/>
          <p:nvPr/>
        </p:nvSpPr>
        <p:spPr>
          <a:xfrm>
            <a:off x="8285775" y="2350950"/>
            <a:ext cx="708900" cy="32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09" name="Shape 1509"/>
          <p:cNvSpPr/>
          <p:nvPr/>
        </p:nvSpPr>
        <p:spPr>
          <a:xfrm>
            <a:off x="600475" y="4572000"/>
            <a:ext cx="838200" cy="107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10" name="Shape 1510"/>
          <p:cNvSpPr/>
          <p:nvPr/>
        </p:nvSpPr>
        <p:spPr>
          <a:xfrm rot="-1312940">
            <a:off x="1485754" y="3614977"/>
            <a:ext cx="6310677" cy="524442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1" name="Shape 1511"/>
          <p:cNvSpPr/>
          <p:nvPr/>
        </p:nvSpPr>
        <p:spPr>
          <a:xfrm rot="-8749431">
            <a:off x="7067997" y="1750053"/>
            <a:ext cx="1049420" cy="524626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2" name="Shape 1512"/>
          <p:cNvSpPr/>
          <p:nvPr/>
        </p:nvSpPr>
        <p:spPr>
          <a:xfrm>
            <a:off x="1831225" y="5630788"/>
            <a:ext cx="2457900" cy="618600"/>
          </a:xfrm>
          <a:prstGeom prst="wedgeRoundRectCallout">
            <a:avLst>
              <a:gd fmla="val -56742" name="adj1"/>
              <a:gd fmla="val -8741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文字向量化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Shape 15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0" y="1122864"/>
            <a:ext cx="9119799" cy="5735136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Shape 15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520" name="Shape 152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3. </a:t>
            </a:r>
            <a:r>
              <a:rPr lang="zh-TW"/>
              <a:t>特徵篩選：設定篩選目標Class</a:t>
            </a:r>
          </a:p>
        </p:txBody>
      </p:sp>
      <p:sp>
        <p:nvSpPr>
          <p:cNvPr id="1521" name="Shape 1521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2" name="Shape 1522"/>
          <p:cNvSpPr/>
          <p:nvPr/>
        </p:nvSpPr>
        <p:spPr>
          <a:xfrm>
            <a:off x="2570800" y="1273625"/>
            <a:ext cx="1141200" cy="47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23" name="Shape 1523"/>
          <p:cNvSpPr/>
          <p:nvPr/>
        </p:nvSpPr>
        <p:spPr>
          <a:xfrm>
            <a:off x="77975" y="4201875"/>
            <a:ext cx="2447400" cy="413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24" name="Shape 1524"/>
          <p:cNvSpPr/>
          <p:nvPr/>
        </p:nvSpPr>
        <p:spPr>
          <a:xfrm rot="-3600110">
            <a:off x="1084042" y="2718795"/>
            <a:ext cx="2112717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5" name="Shape 1525"/>
          <p:cNvSpPr/>
          <p:nvPr/>
        </p:nvSpPr>
        <p:spPr>
          <a:xfrm>
            <a:off x="3244050" y="2312925"/>
            <a:ext cx="2917200" cy="1181400"/>
          </a:xfrm>
          <a:prstGeom prst="wedgeRoundRectCallout">
            <a:avLst>
              <a:gd fmla="val -67915" name="adj1"/>
              <a:gd fmla="val -1910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選擇分類目標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class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超簡單！文本</a:t>
            </a:r>
            <a:r>
              <a:rPr lang="zh-TW">
                <a:solidFill>
                  <a:schemeClr val="dk1"/>
                </a:solidFill>
              </a:rPr>
              <a:t>機器分類入門</a:t>
            </a:r>
          </a:p>
        </p:txBody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從</a:t>
            </a:r>
            <a:r>
              <a:rPr lang="zh-TW"/>
              <a:t>資料談起：非結構資料到結構資料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文本語義分析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機器學習：文本分類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找出分類關鍵字：特徵篩選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進階文本分類：如何讓分類更精準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結論</a:t>
            </a:r>
          </a:p>
        </p:txBody>
      </p:sp>
      <p:sp>
        <p:nvSpPr>
          <p:cNvPr id="323" name="Shape 3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324" name="Shape 32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hape 15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532" name="Shape 15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4</a:t>
            </a:r>
            <a:r>
              <a:rPr lang="zh-TW"/>
              <a:t>. 設定特徵篩選</a:t>
            </a:r>
            <a:r>
              <a:rPr lang="zh-TW"/>
              <a:t>評估器與搜尋方法</a:t>
            </a:r>
          </a:p>
        </p:txBody>
      </p:sp>
      <p:sp>
        <p:nvSpPr>
          <p:cNvPr id="1533" name="Shape 153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34" name="Shape 1534"/>
          <p:cNvPicPr preferRelativeResize="0"/>
          <p:nvPr/>
        </p:nvPicPr>
        <p:blipFill rotWithShape="1">
          <a:blip r:embed="rId3">
            <a:alphaModFix/>
          </a:blip>
          <a:srcRect b="0" l="0" r="50475" t="0"/>
          <a:stretch/>
        </p:blipFill>
        <p:spPr>
          <a:xfrm>
            <a:off x="4615550" y="1107650"/>
            <a:ext cx="4528450" cy="57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Shape 1535"/>
          <p:cNvSpPr/>
          <p:nvPr/>
        </p:nvSpPr>
        <p:spPr>
          <a:xfrm>
            <a:off x="4774075" y="1878500"/>
            <a:ext cx="8382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36" name="Shape 1536"/>
          <p:cNvSpPr/>
          <p:nvPr/>
        </p:nvSpPr>
        <p:spPr>
          <a:xfrm>
            <a:off x="4774075" y="2575175"/>
            <a:ext cx="838200" cy="41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37" name="Shape 1537"/>
          <p:cNvSpPr/>
          <p:nvPr/>
        </p:nvSpPr>
        <p:spPr>
          <a:xfrm>
            <a:off x="326575" y="1413225"/>
            <a:ext cx="3864000" cy="1056900"/>
          </a:xfrm>
          <a:prstGeom prst="wedgeRoundRectCallout">
            <a:avLst>
              <a:gd fmla="val 62321" name="adj1"/>
              <a:gd fmla="val 1301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weka.attributeSelection.</a:t>
            </a:r>
            <a:br>
              <a:rPr b="1" lang="zh-TW" sz="2400">
                <a:solidFill>
                  <a:srgbClr val="FFFFFF"/>
                </a:solidFill>
              </a:rPr>
            </a:br>
            <a:r>
              <a:rPr b="1" lang="zh-TW" sz="2400">
                <a:solidFill>
                  <a:srgbClr val="FFFFFF"/>
                </a:solidFill>
              </a:rPr>
              <a:t>InfoGainAttributeEval</a:t>
            </a:r>
          </a:p>
        </p:txBody>
      </p:sp>
      <p:sp>
        <p:nvSpPr>
          <p:cNvPr id="1538" name="Shape 1538"/>
          <p:cNvSpPr/>
          <p:nvPr/>
        </p:nvSpPr>
        <p:spPr>
          <a:xfrm>
            <a:off x="326575" y="3309625"/>
            <a:ext cx="3864000" cy="1056900"/>
          </a:xfrm>
          <a:prstGeom prst="wedgeRoundRectCallout">
            <a:avLst>
              <a:gd fmla="val 62970" name="adj1"/>
              <a:gd fmla="val -3951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weka.attributeSelection.</a:t>
            </a:r>
            <a:br>
              <a:rPr b="1" lang="zh-TW" sz="2400">
                <a:solidFill>
                  <a:srgbClr val="FFFFFF"/>
                </a:solidFill>
              </a:rPr>
            </a:br>
            <a:r>
              <a:rPr b="1" lang="zh-TW" sz="2400">
                <a:solidFill>
                  <a:srgbClr val="FFFFFF"/>
                </a:solidFill>
              </a:rPr>
              <a:t>Ranker</a:t>
            </a:r>
          </a:p>
        </p:txBody>
      </p:sp>
      <p:sp>
        <p:nvSpPr>
          <p:cNvPr id="1539" name="Shape 1539"/>
          <p:cNvSpPr txBox="1"/>
          <p:nvPr/>
        </p:nvSpPr>
        <p:spPr>
          <a:xfrm>
            <a:off x="582725" y="2581313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資訊獲利評估器</a:t>
            </a:r>
          </a:p>
        </p:txBody>
      </p:sp>
      <p:sp>
        <p:nvSpPr>
          <p:cNvPr id="1540" name="Shape 1540"/>
          <p:cNvSpPr txBox="1"/>
          <p:nvPr/>
        </p:nvSpPr>
        <p:spPr>
          <a:xfrm>
            <a:off x="582725" y="4415763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400"/>
              <a:t>以大小排序顯示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" name="Shape 1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7655"/>
            <a:ext cx="9144001" cy="5750345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Shape 15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548" name="Shape 154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5. 進行特徵篩選 (1/2)</a:t>
            </a:r>
          </a:p>
        </p:txBody>
      </p:sp>
      <p:sp>
        <p:nvSpPr>
          <p:cNvPr id="1549" name="Shape 1549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0" name="Shape 1550"/>
          <p:cNvSpPr/>
          <p:nvPr/>
        </p:nvSpPr>
        <p:spPr>
          <a:xfrm>
            <a:off x="77975" y="4539375"/>
            <a:ext cx="1304400" cy="413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51" name="Shape 1551"/>
          <p:cNvSpPr/>
          <p:nvPr/>
        </p:nvSpPr>
        <p:spPr>
          <a:xfrm>
            <a:off x="2481925" y="3712125"/>
            <a:ext cx="1626000" cy="2351100"/>
          </a:xfrm>
          <a:prstGeom prst="roundRect">
            <a:avLst>
              <a:gd fmla="val 6026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52" name="Shape 1552"/>
          <p:cNvSpPr/>
          <p:nvPr/>
        </p:nvSpPr>
        <p:spPr>
          <a:xfrm rot="10800000">
            <a:off x="1565379" y="4483870"/>
            <a:ext cx="983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661200" y="3126750"/>
            <a:ext cx="1526700" cy="909300"/>
          </a:xfrm>
          <a:prstGeom prst="wedgeRoundRectCallout">
            <a:avLst>
              <a:gd fmla="val -35554" name="adj1"/>
              <a:gd fmla="val 8859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Start</a:t>
            </a:r>
          </a:p>
        </p:txBody>
      </p:sp>
      <p:sp>
        <p:nvSpPr>
          <p:cNvPr id="1554" name="Shape 1554"/>
          <p:cNvSpPr/>
          <p:nvPr/>
        </p:nvSpPr>
        <p:spPr>
          <a:xfrm>
            <a:off x="5037275" y="3827200"/>
            <a:ext cx="2382000" cy="909300"/>
          </a:xfrm>
          <a:prstGeom prst="wedgeRoundRectCallout">
            <a:avLst>
              <a:gd fmla="val -76387" name="adj1"/>
              <a:gd fmla="val -2435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篩選結果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Shape 15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7645"/>
            <a:ext cx="9144001" cy="5750356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Shape 156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562" name="Shape 156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5. 進行特徵篩選 (2/2)</a:t>
            </a:r>
          </a:p>
        </p:txBody>
      </p:sp>
      <p:sp>
        <p:nvSpPr>
          <p:cNvPr id="1563" name="Shape 156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4" name="Shape 1564"/>
          <p:cNvSpPr/>
          <p:nvPr/>
        </p:nvSpPr>
        <p:spPr>
          <a:xfrm>
            <a:off x="2481925" y="5148950"/>
            <a:ext cx="6455400" cy="642300"/>
          </a:xfrm>
          <a:prstGeom prst="roundRect">
            <a:avLst>
              <a:gd fmla="val 6026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565" name="Shape 1565"/>
          <p:cNvSpPr/>
          <p:nvPr/>
        </p:nvSpPr>
        <p:spPr>
          <a:xfrm>
            <a:off x="5037275" y="3284825"/>
            <a:ext cx="3399000" cy="1451700"/>
          </a:xfrm>
          <a:prstGeom prst="wedgeRoundRectCallout">
            <a:avLst>
              <a:gd fmla="val -24617" name="adj1"/>
              <a:gd fmla="val 6866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Selected attributes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3200">
                <a:solidFill>
                  <a:srgbClr val="FFFFFF"/>
                </a:solidFill>
              </a:rPr>
              <a:t>建議保留的特徵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Shape 15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572" name="Shape 15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篩選結果分析</a:t>
            </a:r>
          </a:p>
        </p:txBody>
      </p:sp>
      <p:sp>
        <p:nvSpPr>
          <p:cNvPr id="1573" name="Shape 157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4" name="Shape 1574"/>
          <p:cNvSpPr/>
          <p:nvPr/>
        </p:nvSpPr>
        <p:spPr>
          <a:xfrm>
            <a:off x="566050" y="2449275"/>
            <a:ext cx="3287400" cy="2231700"/>
          </a:xfrm>
          <a:prstGeom prst="flowChartAlternateProcess">
            <a:avLst/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56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Ranked attributes:</a:t>
            </a:r>
          </a:p>
          <a:p>
            <a:pPr lvl="0" rtl="0">
              <a:spcBef>
                <a:spcPts val="56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0.459     9 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公尺</a:t>
            </a:r>
          </a:p>
          <a:p>
            <a:pPr lvl="0" rtl="0">
              <a:spcBef>
                <a:spcPts val="56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0.459    49 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</a:t>
            </a:r>
          </a:p>
          <a:p>
            <a:pPr lvl="0" rtl="0">
              <a:spcBef>
                <a:spcPts val="560"/>
              </a:spcBef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0.459    46 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地球</a:t>
            </a:r>
          </a:p>
        </p:txBody>
      </p:sp>
      <p:sp>
        <p:nvSpPr>
          <p:cNvPr id="1575" name="Shape 1575"/>
          <p:cNvSpPr/>
          <p:nvPr/>
        </p:nvSpPr>
        <p:spPr>
          <a:xfrm>
            <a:off x="476250" y="2148150"/>
            <a:ext cx="1966500" cy="6552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>
                <a:solidFill>
                  <a:srgbClr val="FFFFFF"/>
                </a:solidFill>
              </a:rPr>
              <a:t>篩選結果</a:t>
            </a:r>
          </a:p>
        </p:txBody>
      </p:sp>
      <p:sp>
        <p:nvSpPr>
          <p:cNvPr id="1576" name="Shape 1576"/>
          <p:cNvSpPr/>
          <p:nvPr/>
        </p:nvSpPr>
        <p:spPr>
          <a:xfrm>
            <a:off x="399950" y="4792275"/>
            <a:ext cx="884700" cy="813900"/>
          </a:xfrm>
          <a:prstGeom prst="wedgeRoundRectCallout">
            <a:avLst>
              <a:gd fmla="val 45063" name="adj1"/>
              <a:gd fmla="val -8029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資訊獲利</a:t>
            </a:r>
          </a:p>
        </p:txBody>
      </p:sp>
      <p:sp>
        <p:nvSpPr>
          <p:cNvPr id="1577" name="Shape 1577"/>
          <p:cNvSpPr/>
          <p:nvPr/>
        </p:nvSpPr>
        <p:spPr>
          <a:xfrm>
            <a:off x="1379650" y="4792275"/>
            <a:ext cx="884700" cy="813900"/>
          </a:xfrm>
          <a:prstGeom prst="wedgeRoundRectCallout">
            <a:avLst>
              <a:gd fmla="val 30298" name="adj1"/>
              <a:gd fmla="val -8241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特徵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編號</a:t>
            </a:r>
          </a:p>
        </p:txBody>
      </p:sp>
      <p:sp>
        <p:nvSpPr>
          <p:cNvPr id="1578" name="Shape 1578"/>
          <p:cNvSpPr/>
          <p:nvPr/>
        </p:nvSpPr>
        <p:spPr>
          <a:xfrm>
            <a:off x="2359350" y="4792275"/>
            <a:ext cx="1268400" cy="813900"/>
          </a:xfrm>
          <a:prstGeom prst="wedgeRoundRectCallout">
            <a:avLst>
              <a:gd fmla="val -30895" name="adj1"/>
              <a:gd fmla="val -8642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特徵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zh-TW" sz="2400">
                <a:solidFill>
                  <a:srgbClr val="FFFFFF"/>
                </a:solidFill>
              </a:rPr>
              <a:t>關鍵字</a:t>
            </a:r>
          </a:p>
        </p:txBody>
      </p:sp>
      <p:graphicFrame>
        <p:nvGraphicFramePr>
          <p:cNvPr id="1579" name="Shape 1579"/>
          <p:cNvGraphicFramePr/>
          <p:nvPr/>
        </p:nvGraphicFramePr>
        <p:xfrm>
          <a:off x="4027725" y="1946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4357875"/>
                <a:gridCol w="612800"/>
              </a:tblGrid>
              <a:tr h="2715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document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class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705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奧運會 籃球比賽 和 世界 籃球 錦標賽 的 比賽場地 長度 是 28 公尺 寬 15 </a:t>
                      </a: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公尺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籃球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9336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罰球區 是 限制 區 加上 以 罰球線 中點 為 圓心 以 80 </a:t>
                      </a: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公尺</a:t>
                      </a:r>
                      <a:r>
                        <a:rPr lang="zh-TW" sz="1800"/>
                        <a:t> 為 半徑 向 限制 區外 所 葷 的 半圓 區域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籃球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50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籃球運動 於 1891 年 起源於 美國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籃球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50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從</a:t>
                      </a:r>
                      <a:r>
                        <a:rPr lang="zh-TW" sz="1800"/>
                        <a:t> 衛星 上 鳥瞰 </a:t>
                      </a: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地球</a:t>
                      </a:r>
                      <a:r>
                        <a:rPr lang="zh-TW" sz="1800"/>
                        <a:t> 感受 前所未有 的 視覺 衝擊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地球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50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地球</a:t>
                      </a: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 是 太陽系 </a:t>
                      </a: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從</a:t>
                      </a: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 內 到 外 的 第三顆 行星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地球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50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遊覽 遙遠 的 地方 漫步 3D 森林 穿梭 時空 回到 過去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地球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Shape 15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586" name="Shape 15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篩選結果分析：「</a:t>
            </a:r>
            <a:r>
              <a:rPr lang="zh-TW"/>
              <a:t>籃球」呢？</a:t>
            </a:r>
          </a:p>
        </p:txBody>
      </p:sp>
      <p:sp>
        <p:nvSpPr>
          <p:cNvPr id="1587" name="Shape 158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1588" name="Shape 1588"/>
          <p:cNvGraphicFramePr/>
          <p:nvPr/>
        </p:nvGraphicFramePr>
        <p:xfrm>
          <a:off x="4027725" y="1946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{1BDBC817-1ED7-4471-BE3F-A07C1A2F0132}</a:tableStyleId>
              </a:tblPr>
              <a:tblGrid>
                <a:gridCol w="4357875"/>
                <a:gridCol w="612800"/>
              </a:tblGrid>
              <a:tr h="2715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document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class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705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奧運會 </a:t>
                      </a: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籃球比賽</a:t>
                      </a:r>
                      <a:r>
                        <a:rPr lang="zh-TW" sz="1800"/>
                        <a:t> 和 世界 </a:t>
                      </a: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籃球</a:t>
                      </a:r>
                      <a:r>
                        <a:rPr lang="zh-TW" sz="1800"/>
                        <a:t> 錦標賽 的 比賽場地 長度 是 28 公尺 寬 15 公尺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籃球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9336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罰球區 是 限制 區 加上 以 罰球線 中點 為 圓心 以 80 公尺 為 半徑 向 限制 區外 所 葷 的 半圓 區域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籃球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50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zh-TW" sz="1800">
                          <a:solidFill>
                            <a:srgbClr val="FF0000"/>
                          </a:solidFill>
                        </a:rPr>
                        <a:t>籃球運動</a:t>
                      </a:r>
                      <a:r>
                        <a:rPr lang="zh-TW" sz="1800"/>
                        <a:t> 於 1891 年 起源於 美國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籃球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FE2F3"/>
                    </a:solidFill>
                  </a:tcPr>
                </a:tc>
              </a:tr>
              <a:tr h="50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從 衛星 上 鳥瞰 地球 感受 前所未有 的 視覺 衝擊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地球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50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地球 是 太陽系 從 內 到 外 的 第三顆 行星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地球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  <a:tr h="5001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sz="1800"/>
                        <a:t>遊覽 遙遠 的 地方 漫步 3D 森林 穿梭 時空 回到 過去</a:t>
                      </a:r>
                    </a:p>
                  </a:txBody>
                  <a:tcPr marT="19050" marB="19050" marR="28575" marL="28575" anchor="b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地球</a:t>
                      </a:r>
                    </a:p>
                  </a:txBody>
                  <a:tcPr marT="19050" marB="19050" marR="28575" marL="2857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1589" name="Shape 158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斷詞結果：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籃球比賽：1</a:t>
            </a:r>
            <a:r>
              <a:rPr lang="zh-TW">
                <a:solidFill>
                  <a:schemeClr val="dk1"/>
                </a:solidFill>
              </a:rPr>
              <a:t>次</a:t>
            </a:r>
          </a:p>
          <a:p>
            <a:pPr indent="-228600" lvl="0" marL="457200" rtl="0">
              <a:spcBef>
                <a:spcPts val="0"/>
              </a:spcBef>
            </a:pPr>
            <a:r>
              <a:rPr lang="zh-TW"/>
              <a:t>籃球：1次</a:t>
            </a:r>
          </a:p>
          <a:p>
            <a:pPr indent="-228600" lvl="0" marL="457200">
              <a:spcBef>
                <a:spcPts val="0"/>
              </a:spcBef>
            </a:pPr>
            <a:r>
              <a:rPr lang="zh-TW"/>
              <a:t>籃球運動：1</a:t>
            </a:r>
            <a:r>
              <a:rPr lang="zh-TW">
                <a:solidFill>
                  <a:schemeClr val="dk1"/>
                </a:solidFill>
              </a:rPr>
              <a:t>次</a:t>
            </a:r>
          </a:p>
        </p:txBody>
      </p:sp>
      <p:grpSp>
        <p:nvGrpSpPr>
          <p:cNvPr id="1590" name="Shape 1590"/>
          <p:cNvGrpSpPr/>
          <p:nvPr/>
        </p:nvGrpSpPr>
        <p:grpSpPr>
          <a:xfrm>
            <a:off x="1448063" y="3937125"/>
            <a:ext cx="1990474" cy="1328450"/>
            <a:chOff x="5427075" y="2948675"/>
            <a:chExt cx="1990474" cy="1328450"/>
          </a:xfrm>
        </p:grpSpPr>
        <p:pic>
          <p:nvPicPr>
            <p:cNvPr id="1591" name="Shape 159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5427076" y="3012750"/>
              <a:ext cx="1200300" cy="12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2" name="Shape 159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9100" y="2948675"/>
              <a:ext cx="1328450" cy="13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3" name="Shape 1593"/>
            <p:cNvPicPr preferRelativeResize="0"/>
            <p:nvPr/>
          </p:nvPicPr>
          <p:blipFill rotWithShape="1">
            <a:blip r:embed="rId3">
              <a:alphaModFix/>
            </a:blip>
            <a:srcRect b="0" l="50354" r="0" t="0"/>
            <a:stretch/>
          </p:blipFill>
          <p:spPr>
            <a:xfrm rot="5400000">
              <a:off x="5729275" y="3314950"/>
              <a:ext cx="595900" cy="12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4" name="Shape 1594"/>
          <p:cNvSpPr txBox="1"/>
          <p:nvPr/>
        </p:nvSpPr>
        <p:spPr>
          <a:xfrm rot="-1024380">
            <a:off x="942346" y="5271881"/>
            <a:ext cx="2805954" cy="837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斷詞一定有風險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     斷詞結果有對有錯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/>
              <a:t>           斷詞後應檢查斷詞結果</a:t>
            </a:r>
          </a:p>
        </p:txBody>
      </p:sp>
      <p:sp>
        <p:nvSpPr>
          <p:cNvPr id="1595" name="Shape 1595"/>
          <p:cNvSpPr/>
          <p:nvPr/>
        </p:nvSpPr>
        <p:spPr>
          <a:xfrm rot="-1799121">
            <a:off x="339711" y="3919431"/>
            <a:ext cx="1081679" cy="455237"/>
          </a:xfrm>
          <a:prstGeom prst="wedgeRoundRectCallout">
            <a:avLst>
              <a:gd fmla="val 34409" name="adj1"/>
              <a:gd fmla="val 98538" name="adj2"/>
              <a:gd fmla="val 0" name="adj3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>
                <a:solidFill>
                  <a:srgbClr val="FFFFFF"/>
                </a:solidFill>
              </a:rPr>
              <a:t>怪我囉?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Shape 1601"/>
          <p:cNvSpPr txBox="1"/>
          <p:nvPr>
            <p:ph type="title"/>
          </p:nvPr>
        </p:nvSpPr>
        <p:spPr>
          <a:xfrm>
            <a:off x="3897075" y="169425"/>
            <a:ext cx="4770600" cy="124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關鍵字篩選</a:t>
            </a:r>
          </a:p>
        </p:txBody>
      </p:sp>
      <p:sp>
        <p:nvSpPr>
          <p:cNvPr id="1602" name="Shape 1602"/>
          <p:cNvSpPr txBox="1"/>
          <p:nvPr>
            <p:ph idx="1" type="body"/>
          </p:nvPr>
        </p:nvSpPr>
        <p:spPr>
          <a:xfrm>
            <a:off x="3897119" y="1783075"/>
            <a:ext cx="47706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開啟訓練文件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設定前處理器: StringToWordVector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特徵篩選：設定篩選目標Class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設定特徵篩選評估器 InfoGainAttributeEval</a:t>
            </a:r>
            <a:br>
              <a:rPr lang="zh-TW"/>
            </a:br>
            <a:r>
              <a:rPr lang="zh-TW"/>
              <a:t>與搜尋方法Ranker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TW"/>
              <a:t>進行特徵篩選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3" name="Shape 16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604" name="Shape 1604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上機實作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611" name="Shape 1611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進階文本分類：</a:t>
            </a:r>
          </a:p>
          <a:p>
            <a:pPr lvl="0" algn="ctr">
              <a:spcBef>
                <a:spcPts val="0"/>
              </a:spcBef>
              <a:buNone/>
            </a:pPr>
            <a:r>
              <a:rPr lang="zh-TW"/>
              <a:t>如何讓分類更精準</a:t>
            </a:r>
          </a:p>
        </p:txBody>
      </p:sp>
      <p:sp>
        <p:nvSpPr>
          <p:cNvPr id="1612" name="Shape 1612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zh-TW"/>
              <a:t>Part 5.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Shape 16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619" name="Shape 161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進階文本分類：如何提高正確率</a:t>
            </a:r>
          </a:p>
        </p:txBody>
      </p:sp>
      <p:sp>
        <p:nvSpPr>
          <p:cNvPr id="1620" name="Shape 162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1" name="Shape 162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斷詞的迷思：單字詞會更好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減少相似特徵：停用字與虛詞的過濾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增加可辨識特徵：文本與虛詞的統計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強化可辨識特徵：有無使用 → 詞頻 </a:t>
            </a:r>
            <a:r>
              <a:rPr lang="zh-TW">
                <a:solidFill>
                  <a:schemeClr val="dk1"/>
                </a:solidFill>
              </a:rPr>
              <a:t>→</a:t>
            </a:r>
            <a:r>
              <a:rPr lang="zh-TW"/>
              <a:t> TF-IDF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分類器的選擇：貝氏分類器之外的選擇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分類目標的轉換：文本分類(類別) </a:t>
            </a:r>
            <a:r>
              <a:rPr lang="zh-TW">
                <a:solidFill>
                  <a:schemeClr val="dk1"/>
                </a:solidFill>
              </a:rPr>
              <a:t>→</a:t>
            </a:r>
            <a:r>
              <a:rPr lang="zh-TW"/>
              <a:t> 評分(連續變項)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TW"/>
              <a:t>整合至系統的自動化分類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Shape 1627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8" name="Shape 162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/>
              <a:t>‹#›</a:t>
            </a:fld>
          </a:p>
        </p:txBody>
      </p:sp>
      <p:sp>
        <p:nvSpPr>
          <p:cNvPr id="1629" name="Shape 162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斷詞的迷思：單字詞會更好</a:t>
            </a:r>
          </a:p>
        </p:txBody>
      </p:sp>
      <p:sp>
        <p:nvSpPr>
          <p:cNvPr id="1630" name="Shape 163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631" name="Shape 1631"/>
          <p:cNvGrpSpPr/>
          <p:nvPr/>
        </p:nvGrpSpPr>
        <p:grpSpPr>
          <a:xfrm>
            <a:off x="3778238" y="3390650"/>
            <a:ext cx="1990474" cy="1328450"/>
            <a:chOff x="5427075" y="2948675"/>
            <a:chExt cx="1990474" cy="1328450"/>
          </a:xfrm>
        </p:grpSpPr>
        <p:pic>
          <p:nvPicPr>
            <p:cNvPr id="1632" name="Shape 16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5427076" y="3012750"/>
              <a:ext cx="1200300" cy="12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3" name="Shape 16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9100" y="2948675"/>
              <a:ext cx="1328450" cy="13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4" name="Shape 1634"/>
            <p:cNvPicPr preferRelativeResize="0"/>
            <p:nvPr/>
          </p:nvPicPr>
          <p:blipFill rotWithShape="1">
            <a:blip r:embed="rId3">
              <a:alphaModFix/>
            </a:blip>
            <a:srcRect b="0" l="50354" r="0" t="0"/>
            <a:stretch/>
          </p:blipFill>
          <p:spPr>
            <a:xfrm rot="5400000">
              <a:off x="5729275" y="3314950"/>
              <a:ext cx="595900" cy="120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5" name="Shape 1635"/>
          <p:cNvSpPr/>
          <p:nvPr/>
        </p:nvSpPr>
        <p:spPr>
          <a:xfrm>
            <a:off x="1031825" y="1895800"/>
            <a:ext cx="7133700" cy="763500"/>
          </a:xfrm>
          <a:prstGeom prst="wedgeRoundRectCallout">
            <a:avLst>
              <a:gd fmla="val -4726" name="adj1"/>
              <a:gd fmla="val 12678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籃球運動 於 1891 年 起源於 美國</a:t>
            </a:r>
          </a:p>
        </p:txBody>
      </p:sp>
      <p:sp>
        <p:nvSpPr>
          <p:cNvPr id="1636" name="Shape 1636"/>
          <p:cNvSpPr/>
          <p:nvPr/>
        </p:nvSpPr>
        <p:spPr>
          <a:xfrm>
            <a:off x="1031825" y="5216625"/>
            <a:ext cx="7133700" cy="763500"/>
          </a:xfrm>
          <a:prstGeom prst="wedgeRoundRectCallout">
            <a:avLst>
              <a:gd fmla="val -6968" name="adj1"/>
              <a:gd fmla="val -9993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3200"/>
              <a:t>籃 球 運 動 於 1891 年 起 源 於 美 國</a:t>
            </a:r>
          </a:p>
        </p:txBody>
      </p:sp>
      <p:sp>
        <p:nvSpPr>
          <p:cNvPr id="1637" name="Shape 1637"/>
          <p:cNvSpPr txBox="1"/>
          <p:nvPr/>
        </p:nvSpPr>
        <p:spPr>
          <a:xfrm rot="395633">
            <a:off x="5693168" y="4187391"/>
            <a:ext cx="2805861" cy="8377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800"/>
              <a:t>至少有「籃」也有「球」</a:t>
            </a:r>
          </a:p>
        </p:txBody>
      </p:sp>
      <p:sp>
        <p:nvSpPr>
          <p:cNvPr id="1638" name="Shape 1638"/>
          <p:cNvSpPr/>
          <p:nvPr/>
        </p:nvSpPr>
        <p:spPr>
          <a:xfrm rot="-5400000">
            <a:off x="2105500" y="3791675"/>
            <a:ext cx="16380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" name="Shape 16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496" y="0"/>
            <a:ext cx="38181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Shape 164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1646" name="Shape 1646"/>
          <p:cNvSpPr txBox="1"/>
          <p:nvPr>
            <p:ph type="title"/>
          </p:nvPr>
        </p:nvSpPr>
        <p:spPr>
          <a:xfrm>
            <a:off x="476250" y="169425"/>
            <a:ext cx="4803300" cy="1243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單字詞切割</a:t>
            </a:r>
          </a:p>
        </p:txBody>
      </p:sp>
      <p:sp>
        <p:nvSpPr>
          <p:cNvPr id="1647" name="Shape 164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8" name="Shape 1648"/>
          <p:cNvSpPr/>
          <p:nvPr/>
        </p:nvSpPr>
        <p:spPr>
          <a:xfrm>
            <a:off x="5279450" y="5842000"/>
            <a:ext cx="3818100" cy="31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200"/>
          </a:p>
        </p:txBody>
      </p:sp>
      <p:sp>
        <p:nvSpPr>
          <p:cNvPr id="1649" name="Shape 1649"/>
          <p:cNvSpPr/>
          <p:nvPr/>
        </p:nvSpPr>
        <p:spPr>
          <a:xfrm>
            <a:off x="912150" y="2817750"/>
            <a:ext cx="3584700" cy="2563200"/>
          </a:xfrm>
          <a:prstGeom prst="wedgeRoundRectCallout">
            <a:avLst>
              <a:gd fmla="val 68367" name="adj1"/>
              <a:gd fmla="val 6762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800">
                <a:solidFill>
                  <a:srgbClr val="FFFFFF"/>
                </a:solidFill>
              </a:rPr>
              <a:t>tokenizer: CharacterNGram</a:t>
            </a:r>
            <a:br>
              <a:rPr lang="zh-TW" sz="2800">
                <a:solidFill>
                  <a:srgbClr val="FFFFFF"/>
                </a:solidFill>
              </a:rPr>
            </a:br>
            <a:r>
              <a:rPr lang="zh-TW" sz="2800">
                <a:solidFill>
                  <a:srgbClr val="FFFFFF"/>
                </a:solidFill>
              </a:rPr>
              <a:t>Tokenizer</a:t>
            </a:r>
          </a:p>
          <a:p>
            <a:pPr lvl="0" rtl="0" algn="ctr">
              <a:spcBef>
                <a:spcPts val="1000"/>
              </a:spcBef>
              <a:buNone/>
            </a:pPr>
            <a:r>
              <a:rPr lang="zh-TW" sz="2400">
                <a:solidFill>
                  <a:srgbClr val="FFFFFF"/>
                </a:solidFill>
              </a:rPr>
              <a:t>- max 1</a:t>
            </a:r>
            <a:br>
              <a:rPr lang="zh-TW" sz="24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-min 1</a:t>
            </a:r>
          </a:p>
        </p:txBody>
      </p:sp>
      <p:sp>
        <p:nvSpPr>
          <p:cNvPr id="1650" name="Shape 1650"/>
          <p:cNvSpPr txBox="1"/>
          <p:nvPr/>
        </p:nvSpPr>
        <p:spPr>
          <a:xfrm>
            <a:off x="883950" y="1978875"/>
            <a:ext cx="3641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過濾器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TW" sz="2400"/>
              <a:t>StringToWordVector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